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4"/>
  </p:notesMasterIdLst>
  <p:sldIdLst>
    <p:sldId id="257" r:id="rId6"/>
    <p:sldId id="268" r:id="rId7"/>
    <p:sldId id="279" r:id="rId8"/>
    <p:sldId id="261" r:id="rId9"/>
    <p:sldId id="277" r:id="rId10"/>
    <p:sldId id="302" r:id="rId11"/>
    <p:sldId id="281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0"/>
  </p:normalViewPr>
  <p:slideViewPr>
    <p:cSldViewPr>
      <p:cViewPr varScale="1">
        <p:scale>
          <a:sx n="81" d="100"/>
          <a:sy n="81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31DCB-4B8B-4C35-9B6A-96950F0298FB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7A721-E169-4241-90E4-63E44AA5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2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 myself – my</a:t>
            </a:r>
            <a:r>
              <a:rPr lang="en-US" baseline="0" dirty="0" smtClean="0"/>
              <a:t> role.</a:t>
            </a:r>
          </a:p>
          <a:p>
            <a:r>
              <a:rPr lang="en-US" baseline="0" dirty="0" smtClean="0"/>
              <a:t>Talk about the difference between grant requirements and IRBC program requirements</a:t>
            </a:r>
          </a:p>
          <a:p>
            <a:r>
              <a:rPr lang="en-US" baseline="0" dirty="0" smtClean="0"/>
              <a:t>Say that in the past we’ve asked for quarterly written reports from the BBC Steering Committee, but instead this time around…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7A721-E169-4241-90E4-63E44AA5AC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6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6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71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723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31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613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856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68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453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157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42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06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765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030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56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5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1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3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9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8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6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0967E-9819-4887-AD03-E72DA44639E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02757-F85D-4711-BF34-497CF949C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9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ABD5741-E9A1-BF46-94D6-8AB710E985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335A23A-1782-8547-B286-D7BE507D4F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38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971800"/>
          </a:xfrm>
        </p:spPr>
        <p:txBody>
          <a:bodyPr>
            <a:normAutofit/>
          </a:bodyPr>
          <a:lstStyle/>
          <a:p>
            <a:r>
              <a:rPr lang="en-US" b="1" dirty="0" smtClean="0"/>
              <a:t>Welcome </a:t>
            </a:r>
            <a:br>
              <a:rPr lang="en-US" b="1" dirty="0" smtClean="0"/>
            </a:br>
            <a:r>
              <a:rPr lang="en-US" b="1" dirty="0" smtClean="0"/>
              <a:t>Iron Range </a:t>
            </a:r>
            <a:r>
              <a:rPr lang="en-US" b="1" dirty="0" smtClean="0">
                <a:solidFill>
                  <a:srgbClr val="FF0000"/>
                </a:solidFill>
              </a:rPr>
              <a:t>Broadband Communities!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93" y="5791200"/>
            <a:ext cx="2432007" cy="431589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447800" y="4267200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Frutiger 55 Roman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Frutiger 55 Roman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Frutiger 55 Roman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Frutiger 55 Roman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Frutiger 55 Roman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591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Today’s</a:t>
            </a:r>
            <a:r>
              <a:rPr lang="en-US" b="1" dirty="0" smtClean="0">
                <a:solidFill>
                  <a:srgbClr val="FF0000"/>
                </a:solidFill>
              </a:rPr>
              <a:t> Goals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dirty="0" smtClean="0"/>
              <a:t>Meet the Blandin Broadband team, IRRRB staff, and one another</a:t>
            </a:r>
          </a:p>
          <a:p>
            <a:pPr>
              <a:buClr>
                <a:srgbClr val="FF0000"/>
              </a:buClr>
            </a:pPr>
            <a:r>
              <a:rPr lang="en-US" dirty="0" smtClean="0"/>
              <a:t>Learn about relevant regional resources</a:t>
            </a:r>
          </a:p>
          <a:p>
            <a:pPr>
              <a:buClr>
                <a:srgbClr val="FF0000"/>
              </a:buClr>
            </a:pPr>
            <a:r>
              <a:rPr lang="en-US" dirty="0" smtClean="0"/>
              <a:t>Understand the IRBC program; especially your roles and responsibilities</a:t>
            </a:r>
            <a:endParaRPr lang="en-US" dirty="0"/>
          </a:p>
          <a:p>
            <a:pPr>
              <a:buClr>
                <a:srgbClr val="FF0000"/>
              </a:buClr>
            </a:pPr>
            <a:r>
              <a:rPr lang="en-US" dirty="0" smtClean="0"/>
              <a:t>Understand what you can expect from Blandin Foundation</a:t>
            </a:r>
          </a:p>
          <a:p>
            <a:pPr>
              <a:buClr>
                <a:srgbClr val="FF0000"/>
              </a:buClr>
            </a:pPr>
            <a:r>
              <a:rPr lang="en-US" dirty="0" smtClean="0"/>
              <a:t>Get your questions asked and answered</a:t>
            </a:r>
          </a:p>
        </p:txBody>
      </p:sp>
    </p:spTree>
    <p:extLst>
      <p:ext uri="{BB962C8B-B14F-4D97-AF65-F5344CB8AC3E}">
        <p14:creationId xmlns:p14="http://schemas.microsoft.com/office/powerpoint/2010/main" val="546978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Today’s </a:t>
            </a:r>
            <a:r>
              <a:rPr lang="en-US" b="1" dirty="0" smtClean="0">
                <a:solidFill>
                  <a:srgbClr val="FF0000"/>
                </a:solidFill>
              </a:rPr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dirty="0" smtClean="0"/>
              <a:t>Gain a sense of yourselves as a cohort</a:t>
            </a:r>
          </a:p>
          <a:p>
            <a:pPr>
              <a:buClr>
                <a:srgbClr val="FF0000"/>
              </a:buClr>
            </a:pPr>
            <a:endParaRPr lang="en-US" sz="1400" dirty="0"/>
          </a:p>
          <a:p>
            <a:pPr>
              <a:buClr>
                <a:srgbClr val="FF0000"/>
              </a:buClr>
            </a:pPr>
            <a:r>
              <a:rPr lang="en-US" dirty="0" smtClean="0"/>
              <a:t>Feel confident in your ability to succeed</a:t>
            </a:r>
            <a:endParaRPr lang="en-US" dirty="0"/>
          </a:p>
          <a:p>
            <a:pPr>
              <a:buClr>
                <a:srgbClr val="FF0000"/>
              </a:buClr>
            </a:pPr>
            <a:endParaRPr lang="en-US" sz="1400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Feel inspired to get started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54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Housekeeping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dirty="0" smtClean="0"/>
              <a:t>No formal breaks – other than for lunch</a:t>
            </a:r>
          </a:p>
          <a:p>
            <a:pPr lvl="1"/>
            <a:r>
              <a:rPr lang="en-US" dirty="0" smtClean="0"/>
              <a:t>Restrooms are straight out he door to the right</a:t>
            </a:r>
          </a:p>
          <a:p>
            <a:pPr lvl="1"/>
            <a:endParaRPr lang="en-US" sz="1400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Group photo right before lunch (11:50)</a:t>
            </a:r>
          </a:p>
          <a:p>
            <a:pPr>
              <a:buClr>
                <a:srgbClr val="FF0000"/>
              </a:buClr>
            </a:pPr>
            <a:endParaRPr lang="en-US" sz="1400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Buffet Lunch at noon</a:t>
            </a:r>
          </a:p>
          <a:p>
            <a:pPr>
              <a:buClr>
                <a:srgbClr val="FF0000"/>
              </a:buClr>
            </a:pPr>
            <a:endParaRPr lang="en-US" sz="1400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Adjourn no later than 3pm</a:t>
            </a:r>
          </a:p>
          <a:p>
            <a:pPr>
              <a:buClr>
                <a:srgbClr val="FF0000"/>
              </a:buClr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139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Check-in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dirty="0" smtClean="0"/>
              <a:t>State your name</a:t>
            </a:r>
          </a:p>
          <a:p>
            <a:pPr>
              <a:buClr>
                <a:srgbClr val="FF0000"/>
              </a:buClr>
            </a:pPr>
            <a:endParaRPr lang="en-US" sz="1000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The community you’re with</a:t>
            </a:r>
          </a:p>
          <a:p>
            <a:pPr>
              <a:buClr>
                <a:srgbClr val="FF0000"/>
              </a:buClr>
            </a:pPr>
            <a:endParaRPr lang="en-US" sz="1000" dirty="0"/>
          </a:p>
          <a:p>
            <a:pPr>
              <a:buClr>
                <a:srgbClr val="FF0000"/>
              </a:buClr>
            </a:pPr>
            <a:r>
              <a:rPr lang="en-US" dirty="0" smtClean="0"/>
              <a:t>Your role on the team and/or in your community</a:t>
            </a:r>
          </a:p>
          <a:p>
            <a:pPr>
              <a:buClr>
                <a:srgbClr val="FF0000"/>
              </a:buClr>
            </a:pPr>
            <a:endParaRPr lang="en-US" sz="1000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What do you think success with this program looks like for your community</a:t>
            </a:r>
          </a:p>
        </p:txBody>
      </p:sp>
    </p:spTree>
    <p:extLst>
      <p:ext uri="{BB962C8B-B14F-4D97-AF65-F5344CB8AC3E}">
        <p14:creationId xmlns:p14="http://schemas.microsoft.com/office/powerpoint/2010/main" val="176001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over-invite rather than exclude</a:t>
            </a:r>
          </a:p>
          <a:p>
            <a:r>
              <a:rPr lang="en-US" dirty="0" smtClean="0"/>
              <a:t>Great turnout at the Vision meeting makes the rest of the initiative easier</a:t>
            </a:r>
          </a:p>
          <a:p>
            <a:r>
              <a:rPr lang="en-US" dirty="0" smtClean="0"/>
              <a:t>Collaborative projects are most impactful and sustainable</a:t>
            </a:r>
          </a:p>
          <a:p>
            <a:r>
              <a:rPr lang="en-US" dirty="0" smtClean="0"/>
              <a:t>Projects that include two or more Intelligent Community elements are most innovative</a:t>
            </a:r>
          </a:p>
          <a:p>
            <a:r>
              <a:rPr lang="en-US" dirty="0" smtClean="0"/>
              <a:t>Fun is good!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782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Goals </a:t>
            </a:r>
            <a:r>
              <a:rPr lang="en-US" b="1" dirty="0" smtClean="0">
                <a:solidFill>
                  <a:srgbClr val="FF0000"/>
                </a:solidFill>
              </a:rPr>
              <a:t>Revisited</a:t>
            </a:r>
            <a:endParaRPr lang="en-US" sz="31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334000"/>
          </a:xfrm>
        </p:spPr>
        <p:txBody>
          <a:bodyPr>
            <a:normAutofit fontScale="62500" lnSpcReduction="20000"/>
          </a:bodyPr>
          <a:lstStyle/>
          <a:p>
            <a:pPr>
              <a:buClr>
                <a:srgbClr val="FF0000"/>
              </a:buClr>
            </a:pPr>
            <a:r>
              <a:rPr lang="en-US" sz="4400" dirty="0" smtClean="0"/>
              <a:t>Meet Blandin Broadband Team, IRRRB staff, one another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Learn about relevant regional resources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Understand the IRBC program and processes, roles and responsibilities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Understand what you can expect from Blandin Foundation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Have your questions answered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Gain a sense of yourselves as a cohort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Feel confident in your ability to succeed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Feel confident to be able to explain the program opportunity to community members</a:t>
            </a:r>
          </a:p>
          <a:p>
            <a:pPr>
              <a:buClr>
                <a:srgbClr val="FF0000"/>
              </a:buClr>
            </a:pPr>
            <a:r>
              <a:rPr lang="en-US" sz="4400" dirty="0" smtClean="0"/>
              <a:t>Feel inspired to get started!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53879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Adjourn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994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EF757EAA82440A1C17303F6D3F338" ma:contentTypeVersion="9" ma:contentTypeDescription="Create a new document." ma:contentTypeScope="" ma:versionID="e49e37ef823ec3d4af9875a52815a43d">
  <xsd:schema xmlns:xsd="http://www.w3.org/2001/XMLSchema" xmlns:xs="http://www.w3.org/2001/XMLSchema" xmlns:p="http://schemas.microsoft.com/office/2006/metadata/properties" xmlns:ns2="a512c50e-df72-4750-9093-b1eeb171f046" targetNamespace="http://schemas.microsoft.com/office/2006/metadata/properties" ma:root="true" ma:fieldsID="b1430b3f2b44979572a53d4f4becbb89" ns2:_="">
    <xsd:import namespace="a512c50e-df72-4750-9093-b1eeb171f046"/>
    <xsd:element name="properties">
      <xsd:complexType>
        <xsd:sequence>
          <xsd:element name="documentManagement">
            <xsd:complexType>
              <xsd:all>
                <xsd:element ref="ns2:Meeting_x0020_Name" minOccurs="0"/>
                <xsd:element ref="ns2:Date"/>
                <xsd:element ref="ns2:Meeting_x0020_Serie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2c50e-df72-4750-9093-b1eeb171f046" elementFormDefault="qualified">
    <xsd:import namespace="http://schemas.microsoft.com/office/2006/documentManagement/types"/>
    <xsd:import namespace="http://schemas.microsoft.com/office/infopath/2007/PartnerControls"/>
    <xsd:element name="Meeting_x0020_Name" ma:index="2" nillable="true" ma:displayName="Meeting Name" ma:format="Dropdown" ma:internalName="Meeting_x0020_Name">
      <xsd:simpleType>
        <xsd:restriction base="dms:Choice">
          <xsd:enumeration value="BBC Gathering Dec 10"/>
          <xsd:enumeration value="BBC Gathering May"/>
          <xsd:enumeration value="BBC Gathering Sept 13"/>
          <xsd:enumeration value="BBC Gathering Sept 2016"/>
          <xsd:enumeration value="BBC Kickoff"/>
          <xsd:enumeration value="BBC Kickoff Jan 21-22"/>
          <xsd:enumeration value="BBC May 27-28"/>
          <xsd:enumeration value="BBC MIRC Input Gathering 061014"/>
          <xsd:enumeration value="BBC Strut Your Stuff Tour 2016"/>
          <xsd:enumeration value="Co-op May 5"/>
          <xsd:enumeration value="Coop Meetings"/>
          <xsd:enumeration value="Cooperation Among Coops July 19"/>
          <xsd:enumeration value="Jan 16-17 BBC Kickoff"/>
          <xsd:enumeration value="Jan 28 Broadband Coalition Meeting"/>
          <xsd:enumeration value="Legislative Stakeholder Strategy Session Oct 15"/>
          <xsd:enumeration value="Mar 1 Broadband Coalition Meeting"/>
          <xsd:enumeration value="Mar 9 Legislator Info Session"/>
          <xsd:enumeration value="NRECA Summit on Rural America WA DC"/>
        </xsd:restriction>
      </xsd:simpleType>
    </xsd:element>
    <xsd:element name="Date" ma:index="3" ma:displayName="Date" ma:default="[today]" ma:format="DateOnly" ma:internalName="Date">
      <xsd:simpleType>
        <xsd:restriction base="dms:DateTime"/>
      </xsd:simpleType>
    </xsd:element>
    <xsd:element name="Meeting_x0020_Series" ma:index="13" ma:displayName="Meeting Series" ma:format="Dropdown" ma:internalName="Meeting_x0020_Series">
      <xsd:simpleType>
        <xsd:restriction base="dms:Choice">
          <xsd:enumeration value="Cooperatives"/>
          <xsd:enumeration value="Rural BB Coalition"/>
          <xsd:enumeration value="BBC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a512c50e-df72-4750-9093-b1eeb171f046">2015-01-21T06:00:00+00:00</Date>
    <Meeting_x0020_Name xmlns="a512c50e-df72-4750-9093-b1eeb171f046">BBC Kickoff Jan 21-22</Meeting_x0020_Name>
    <Meeting_x0020_Series xmlns="a512c50e-df72-4750-9093-b1eeb171f046">BBC</Meeting_x0020_Series>
  </documentManagement>
</p:properties>
</file>

<file path=customXml/itemProps1.xml><?xml version="1.0" encoding="utf-8"?>
<ds:datastoreItem xmlns:ds="http://schemas.openxmlformats.org/officeDocument/2006/customXml" ds:itemID="{CD7EEF3E-2CC5-480B-9741-4469283DAA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5AA3CC-159F-4437-A942-511A3AA131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12c50e-df72-4750-9093-b1eeb171f0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F47243-D071-4744-B667-8F9DF2AF537D}">
  <ds:schemaRefs>
    <ds:schemaRef ds:uri="http://schemas.openxmlformats.org/package/2006/metadata/core-properties"/>
    <ds:schemaRef ds:uri="http://purl.org/dc/terms/"/>
    <ds:schemaRef ds:uri="a512c50e-df72-4750-9093-b1eeb171f046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289</Words>
  <Application>Microsoft Office PowerPoint</Application>
  <PresentationFormat>On-screen Show (4:3)</PresentationFormat>
  <Paragraphs>57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Frutiger 55 Roman</vt:lpstr>
      <vt:lpstr>Office Theme</vt:lpstr>
      <vt:lpstr>1_Office Theme</vt:lpstr>
      <vt:lpstr>Welcome  Iron Range Broadband Communities!</vt:lpstr>
      <vt:lpstr>Today’s Goals</vt:lpstr>
      <vt:lpstr>Today’s Goals</vt:lpstr>
      <vt:lpstr>Housekeeping</vt:lpstr>
      <vt:lpstr>Check-in</vt:lpstr>
      <vt:lpstr>Lessons Learned</vt:lpstr>
      <vt:lpstr>Goals Revisited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IRBC Kick-off Nov 30, 2016</dc:title>
  <dc:creator>Karl</dc:creator>
  <cp:lastModifiedBy>Mary Magnuson</cp:lastModifiedBy>
  <cp:revision>55</cp:revision>
  <dcterms:created xsi:type="dcterms:W3CDTF">2015-01-19T15:59:16Z</dcterms:created>
  <dcterms:modified xsi:type="dcterms:W3CDTF">2016-12-08T17:31:09Z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0x0101004E9EF757EAA82440A1C17303F6D3F338</vt:lpwstr>
  </property>
</Properties>
</file>