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sldIdLst>
    <p:sldId id="257" r:id="rId5"/>
    <p:sldId id="265" r:id="rId6"/>
    <p:sldId id="268" r:id="rId7"/>
    <p:sldId id="279" r:id="rId8"/>
    <p:sldId id="270" r:id="rId9"/>
    <p:sldId id="261" r:id="rId10"/>
    <p:sldId id="277" r:id="rId11"/>
    <p:sldId id="260" r:id="rId12"/>
    <p:sldId id="281" r:id="rId13"/>
    <p:sldId id="262" r:id="rId14"/>
    <p:sldId id="278" r:id="rId15"/>
    <p:sldId id="263" r:id="rId16"/>
    <p:sldId id="274" r:id="rId17"/>
    <p:sldId id="280" r:id="rId18"/>
    <p:sldId id="267" r:id="rId19"/>
    <p:sldId id="271" r:id="rId20"/>
    <p:sldId id="272" r:id="rId21"/>
    <p:sldId id="273" r:id="rId22"/>
    <p:sldId id="282" r:id="rId23"/>
    <p:sldId id="276" r:id="rId2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70711" autoAdjust="0"/>
  </p:normalViewPr>
  <p:slideViewPr>
    <p:cSldViewPr>
      <p:cViewPr varScale="1">
        <p:scale>
          <a:sx n="60" d="100"/>
          <a:sy n="60" d="100"/>
        </p:scale>
        <p:origin x="1613" y="53"/>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95B31DCB-4B8B-4C35-9B6A-96950F0298FB}" type="datetimeFigureOut">
              <a:rPr lang="en-US" smtClean="0"/>
              <a:t>12/8/2016</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0667A721-E169-4241-90E4-63E44AA5AC25}" type="slidenum">
              <a:rPr lang="en-US" smtClean="0"/>
              <a:t>‹#›</a:t>
            </a:fld>
            <a:endParaRPr lang="en-US"/>
          </a:p>
        </p:txBody>
      </p:sp>
    </p:spTree>
    <p:extLst>
      <p:ext uri="{BB962C8B-B14F-4D97-AF65-F5344CB8AC3E}">
        <p14:creationId xmlns:p14="http://schemas.microsoft.com/office/powerpoint/2010/main" val="1845922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Introduce myself – my</a:t>
            </a:r>
            <a:r>
              <a:rPr lang="en-US" baseline="0" dirty="0" smtClean="0"/>
              <a:t> role.</a:t>
            </a:r>
          </a:p>
          <a:p>
            <a:r>
              <a:rPr lang="en-US" baseline="0" dirty="0" smtClean="0"/>
              <a:t>Talk about the difference between grant requirements and IRBC program requirements</a:t>
            </a:r>
          </a:p>
          <a:p>
            <a:r>
              <a:rPr lang="en-US" baseline="0" dirty="0" smtClean="0"/>
              <a:t>Say that in the past we’ve asked for quarterly written reports from the BBC Steering Committee, but instead this time around…</a:t>
            </a:r>
            <a:endParaRPr lang="en-US" dirty="0" smtClean="0"/>
          </a:p>
          <a:p>
            <a:endParaRPr lang="en-US" dirty="0"/>
          </a:p>
        </p:txBody>
      </p:sp>
      <p:sp>
        <p:nvSpPr>
          <p:cNvPr id="4" name="Slide Number Placeholder 3"/>
          <p:cNvSpPr>
            <a:spLocks noGrp="1"/>
          </p:cNvSpPr>
          <p:nvPr>
            <p:ph type="sldNum" sz="quarter" idx="10"/>
          </p:nvPr>
        </p:nvSpPr>
        <p:spPr/>
        <p:txBody>
          <a:bodyPr/>
          <a:lstStyle/>
          <a:p>
            <a:fld id="{0667A721-E169-4241-90E4-63E44AA5AC25}" type="slidenum">
              <a:rPr lang="en-US" smtClean="0"/>
              <a:t>1</a:t>
            </a:fld>
            <a:endParaRPr lang="en-US"/>
          </a:p>
        </p:txBody>
      </p:sp>
    </p:spTree>
    <p:extLst>
      <p:ext uri="{BB962C8B-B14F-4D97-AF65-F5344CB8AC3E}">
        <p14:creationId xmlns:p14="http://schemas.microsoft.com/office/powerpoint/2010/main" val="40430737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may add a December/January</a:t>
            </a:r>
            <a:r>
              <a:rPr lang="en-US" baseline="0" dirty="0" smtClean="0"/>
              <a:t> deadline</a:t>
            </a:r>
            <a:endParaRPr lang="en-US" dirty="0"/>
          </a:p>
        </p:txBody>
      </p:sp>
      <p:sp>
        <p:nvSpPr>
          <p:cNvPr id="4" name="Slide Number Placeholder 3"/>
          <p:cNvSpPr>
            <a:spLocks noGrp="1"/>
          </p:cNvSpPr>
          <p:nvPr>
            <p:ph type="sldNum" sz="quarter" idx="10"/>
          </p:nvPr>
        </p:nvSpPr>
        <p:spPr/>
        <p:txBody>
          <a:bodyPr/>
          <a:lstStyle/>
          <a:p>
            <a:fld id="{0667A721-E169-4241-90E4-63E44AA5AC25}" type="slidenum">
              <a:rPr lang="en-US" smtClean="0"/>
              <a:t>10</a:t>
            </a:fld>
            <a:endParaRPr lang="en-US"/>
          </a:p>
        </p:txBody>
      </p:sp>
    </p:spTree>
    <p:extLst>
      <p:ext uri="{BB962C8B-B14F-4D97-AF65-F5344CB8AC3E}">
        <p14:creationId xmlns:p14="http://schemas.microsoft.com/office/powerpoint/2010/main" val="20997956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67A721-E169-4241-90E4-63E44AA5AC25}" type="slidenum">
              <a:rPr lang="en-US" smtClean="0"/>
              <a:t>11</a:t>
            </a:fld>
            <a:endParaRPr lang="en-US"/>
          </a:p>
        </p:txBody>
      </p:sp>
    </p:spTree>
    <p:extLst>
      <p:ext uri="{BB962C8B-B14F-4D97-AF65-F5344CB8AC3E}">
        <p14:creationId xmlns:p14="http://schemas.microsoft.com/office/powerpoint/2010/main" val="7710003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67A721-E169-4241-90E4-63E44AA5AC25}" type="slidenum">
              <a:rPr lang="en-US" smtClean="0"/>
              <a:t>12</a:t>
            </a:fld>
            <a:endParaRPr lang="en-US"/>
          </a:p>
        </p:txBody>
      </p:sp>
    </p:spTree>
    <p:extLst>
      <p:ext uri="{BB962C8B-B14F-4D97-AF65-F5344CB8AC3E}">
        <p14:creationId xmlns:p14="http://schemas.microsoft.com/office/powerpoint/2010/main" val="1859385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for grants over $10,001</a:t>
            </a:r>
            <a:endParaRPr lang="en-US" dirty="0"/>
          </a:p>
        </p:txBody>
      </p:sp>
      <p:sp>
        <p:nvSpPr>
          <p:cNvPr id="4" name="Slide Number Placeholder 3"/>
          <p:cNvSpPr>
            <a:spLocks noGrp="1"/>
          </p:cNvSpPr>
          <p:nvPr>
            <p:ph type="sldNum" sz="quarter" idx="10"/>
          </p:nvPr>
        </p:nvSpPr>
        <p:spPr/>
        <p:txBody>
          <a:bodyPr/>
          <a:lstStyle/>
          <a:p>
            <a:fld id="{0667A721-E169-4241-90E4-63E44AA5AC25}" type="slidenum">
              <a:rPr lang="en-US" smtClean="0"/>
              <a:t>13</a:t>
            </a:fld>
            <a:endParaRPr lang="en-US"/>
          </a:p>
        </p:txBody>
      </p:sp>
    </p:spTree>
    <p:extLst>
      <p:ext uri="{BB962C8B-B14F-4D97-AF65-F5344CB8AC3E}">
        <p14:creationId xmlns:p14="http://schemas.microsoft.com/office/powerpoint/2010/main" val="32429279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67A721-E169-4241-90E4-63E44AA5AC25}" type="slidenum">
              <a:rPr lang="en-US" smtClean="0"/>
              <a:t>14</a:t>
            </a:fld>
            <a:endParaRPr lang="en-US"/>
          </a:p>
        </p:txBody>
      </p:sp>
    </p:spTree>
    <p:extLst>
      <p:ext uri="{BB962C8B-B14F-4D97-AF65-F5344CB8AC3E}">
        <p14:creationId xmlns:p14="http://schemas.microsoft.com/office/powerpoint/2010/main" val="4585227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67A721-E169-4241-90E4-63E44AA5AC25}" type="slidenum">
              <a:rPr lang="en-US" smtClean="0"/>
              <a:t>15</a:t>
            </a:fld>
            <a:endParaRPr lang="en-US"/>
          </a:p>
        </p:txBody>
      </p:sp>
    </p:spTree>
    <p:extLst>
      <p:ext uri="{BB962C8B-B14F-4D97-AF65-F5344CB8AC3E}">
        <p14:creationId xmlns:p14="http://schemas.microsoft.com/office/powerpoint/2010/main" val="31390335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67A721-E169-4241-90E4-63E44AA5AC25}" type="slidenum">
              <a:rPr lang="en-US" smtClean="0"/>
              <a:t>16</a:t>
            </a:fld>
            <a:endParaRPr lang="en-US"/>
          </a:p>
        </p:txBody>
      </p:sp>
    </p:spTree>
    <p:extLst>
      <p:ext uri="{BB962C8B-B14F-4D97-AF65-F5344CB8AC3E}">
        <p14:creationId xmlns:p14="http://schemas.microsoft.com/office/powerpoint/2010/main" val="4868504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67A721-E169-4241-90E4-63E44AA5AC25}" type="slidenum">
              <a:rPr lang="en-US" smtClean="0"/>
              <a:t>17</a:t>
            </a:fld>
            <a:endParaRPr lang="en-US"/>
          </a:p>
        </p:txBody>
      </p:sp>
    </p:spTree>
    <p:extLst>
      <p:ext uri="{BB962C8B-B14F-4D97-AF65-F5344CB8AC3E}">
        <p14:creationId xmlns:p14="http://schemas.microsoft.com/office/powerpoint/2010/main" val="42408152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67A721-E169-4241-90E4-63E44AA5AC25}" type="slidenum">
              <a:rPr lang="en-US" smtClean="0"/>
              <a:t>18</a:t>
            </a:fld>
            <a:endParaRPr lang="en-US"/>
          </a:p>
        </p:txBody>
      </p:sp>
    </p:spTree>
    <p:extLst>
      <p:ext uri="{BB962C8B-B14F-4D97-AF65-F5344CB8AC3E}">
        <p14:creationId xmlns:p14="http://schemas.microsoft.com/office/powerpoint/2010/main" val="36314730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67A721-E169-4241-90E4-63E44AA5AC25}" type="slidenum">
              <a:rPr lang="en-US" smtClean="0"/>
              <a:t>19</a:t>
            </a:fld>
            <a:endParaRPr lang="en-US"/>
          </a:p>
        </p:txBody>
      </p:sp>
    </p:spTree>
    <p:extLst>
      <p:ext uri="{BB962C8B-B14F-4D97-AF65-F5344CB8AC3E}">
        <p14:creationId xmlns:p14="http://schemas.microsoft.com/office/powerpoint/2010/main" val="37510074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Starting with the MIRC</a:t>
            </a:r>
            <a:r>
              <a:rPr lang="en-US" baseline="0" dirty="0" smtClean="0"/>
              <a:t> evaluator tour back in 2011 &amp; 2013, we’ve visited our communities. In 2014, we decided to visit all of our BBCs at the end of the project period, and did so again in 2016. We found the experience extremely valuable both for us and for the communities.</a:t>
            </a:r>
            <a:endParaRPr lang="en-US" dirty="0"/>
          </a:p>
        </p:txBody>
      </p:sp>
      <p:sp>
        <p:nvSpPr>
          <p:cNvPr id="4" name="Slide Number Placeholder 3"/>
          <p:cNvSpPr>
            <a:spLocks noGrp="1"/>
          </p:cNvSpPr>
          <p:nvPr>
            <p:ph type="sldNum" sz="quarter" idx="10"/>
          </p:nvPr>
        </p:nvSpPr>
        <p:spPr/>
        <p:txBody>
          <a:bodyPr/>
          <a:lstStyle/>
          <a:p>
            <a:fld id="{0667A721-E169-4241-90E4-63E44AA5AC25}" type="slidenum">
              <a:rPr lang="en-US" smtClean="0"/>
              <a:t>2</a:t>
            </a:fld>
            <a:endParaRPr lang="en-US"/>
          </a:p>
        </p:txBody>
      </p:sp>
    </p:spTree>
    <p:extLst>
      <p:ext uri="{BB962C8B-B14F-4D97-AF65-F5344CB8AC3E}">
        <p14:creationId xmlns:p14="http://schemas.microsoft.com/office/powerpoint/2010/main" val="24400975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67A721-E169-4241-90E4-63E44AA5AC25}" type="slidenum">
              <a:rPr lang="en-US" smtClean="0"/>
              <a:t>20</a:t>
            </a:fld>
            <a:endParaRPr lang="en-US"/>
          </a:p>
        </p:txBody>
      </p:sp>
    </p:spTree>
    <p:extLst>
      <p:ext uri="{BB962C8B-B14F-4D97-AF65-F5344CB8AC3E}">
        <p14:creationId xmlns:p14="http://schemas.microsoft.com/office/powerpoint/2010/main" val="25365401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67A721-E169-4241-90E4-63E44AA5AC25}" type="slidenum">
              <a:rPr lang="en-US" smtClean="0"/>
              <a:t>3</a:t>
            </a:fld>
            <a:endParaRPr lang="en-US"/>
          </a:p>
        </p:txBody>
      </p:sp>
    </p:spTree>
    <p:extLst>
      <p:ext uri="{BB962C8B-B14F-4D97-AF65-F5344CB8AC3E}">
        <p14:creationId xmlns:p14="http://schemas.microsoft.com/office/powerpoint/2010/main" val="40826274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67A721-E169-4241-90E4-63E44AA5AC25}" type="slidenum">
              <a:rPr lang="en-US" smtClean="0"/>
              <a:t>4</a:t>
            </a:fld>
            <a:endParaRPr lang="en-US"/>
          </a:p>
        </p:txBody>
      </p:sp>
    </p:spTree>
    <p:extLst>
      <p:ext uri="{BB962C8B-B14F-4D97-AF65-F5344CB8AC3E}">
        <p14:creationId xmlns:p14="http://schemas.microsoft.com/office/powerpoint/2010/main" val="36572568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67A721-E169-4241-90E4-63E44AA5AC25}" type="slidenum">
              <a:rPr lang="en-US" smtClean="0"/>
              <a:t>5</a:t>
            </a:fld>
            <a:endParaRPr lang="en-US"/>
          </a:p>
        </p:txBody>
      </p:sp>
    </p:spTree>
    <p:extLst>
      <p:ext uri="{BB962C8B-B14F-4D97-AF65-F5344CB8AC3E}">
        <p14:creationId xmlns:p14="http://schemas.microsoft.com/office/powerpoint/2010/main" val="3828374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lower section in gray is anticipated – but not guaranteed.</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0667A721-E169-4241-90E4-63E44AA5AC25}" type="slidenum">
              <a:rPr lang="en-US" smtClean="0"/>
              <a:t>6</a:t>
            </a:fld>
            <a:endParaRPr lang="en-US"/>
          </a:p>
        </p:txBody>
      </p:sp>
    </p:spTree>
    <p:extLst>
      <p:ext uri="{BB962C8B-B14F-4D97-AF65-F5344CB8AC3E}">
        <p14:creationId xmlns:p14="http://schemas.microsoft.com/office/powerpoint/2010/main" val="23793338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67A721-E169-4241-90E4-63E44AA5AC25}" type="slidenum">
              <a:rPr lang="en-US" smtClean="0"/>
              <a:t>7</a:t>
            </a:fld>
            <a:endParaRPr lang="en-US"/>
          </a:p>
        </p:txBody>
      </p:sp>
    </p:spTree>
    <p:extLst>
      <p:ext uri="{BB962C8B-B14F-4D97-AF65-F5344CB8AC3E}">
        <p14:creationId xmlns:p14="http://schemas.microsoft.com/office/powerpoint/2010/main" val="6192215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67A721-E169-4241-90E4-63E44AA5AC25}" type="slidenum">
              <a:rPr lang="en-US" smtClean="0"/>
              <a:t>8</a:t>
            </a:fld>
            <a:endParaRPr lang="en-US"/>
          </a:p>
        </p:txBody>
      </p:sp>
    </p:spTree>
    <p:extLst>
      <p:ext uri="{BB962C8B-B14F-4D97-AF65-F5344CB8AC3E}">
        <p14:creationId xmlns:p14="http://schemas.microsoft.com/office/powerpoint/2010/main" val="25880525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67A721-E169-4241-90E4-63E44AA5AC25}" type="slidenum">
              <a:rPr lang="en-US" smtClean="0"/>
              <a:t>9</a:t>
            </a:fld>
            <a:endParaRPr lang="en-US"/>
          </a:p>
        </p:txBody>
      </p:sp>
    </p:spTree>
    <p:extLst>
      <p:ext uri="{BB962C8B-B14F-4D97-AF65-F5344CB8AC3E}">
        <p14:creationId xmlns:p14="http://schemas.microsoft.com/office/powerpoint/2010/main" val="833175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450967E-9819-4887-AD03-E72DA44639E0}" type="datetimeFigureOut">
              <a:rPr lang="en-US" smtClean="0"/>
              <a:t>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402757-F85D-4711-BF34-497CF949C4A4}" type="slidenum">
              <a:rPr lang="en-US" smtClean="0"/>
              <a:t>‹#›</a:t>
            </a:fld>
            <a:endParaRPr lang="en-US"/>
          </a:p>
        </p:txBody>
      </p:sp>
    </p:spTree>
    <p:extLst>
      <p:ext uri="{BB962C8B-B14F-4D97-AF65-F5344CB8AC3E}">
        <p14:creationId xmlns:p14="http://schemas.microsoft.com/office/powerpoint/2010/main" val="2005663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50967E-9819-4887-AD03-E72DA44639E0}" type="datetimeFigureOut">
              <a:rPr lang="en-US" smtClean="0"/>
              <a:t>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402757-F85D-4711-BF34-497CF949C4A4}" type="slidenum">
              <a:rPr lang="en-US" smtClean="0"/>
              <a:t>‹#›</a:t>
            </a:fld>
            <a:endParaRPr lang="en-US"/>
          </a:p>
        </p:txBody>
      </p:sp>
    </p:spTree>
    <p:extLst>
      <p:ext uri="{BB962C8B-B14F-4D97-AF65-F5344CB8AC3E}">
        <p14:creationId xmlns:p14="http://schemas.microsoft.com/office/powerpoint/2010/main" val="2669168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50967E-9819-4887-AD03-E72DA44639E0}" type="datetimeFigureOut">
              <a:rPr lang="en-US" smtClean="0"/>
              <a:t>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402757-F85D-4711-BF34-497CF949C4A4}" type="slidenum">
              <a:rPr lang="en-US" smtClean="0"/>
              <a:t>‹#›</a:t>
            </a:fld>
            <a:endParaRPr lang="en-US"/>
          </a:p>
        </p:txBody>
      </p:sp>
    </p:spTree>
    <p:extLst>
      <p:ext uri="{BB962C8B-B14F-4D97-AF65-F5344CB8AC3E}">
        <p14:creationId xmlns:p14="http://schemas.microsoft.com/office/powerpoint/2010/main" val="2177371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6450967E-9819-4887-AD03-E72DA44639E0}" type="datetimeFigureOut">
              <a:rPr lang="en-US" smtClean="0"/>
              <a:t>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402757-F85D-4711-BF34-497CF949C4A4}" type="slidenum">
              <a:rPr lang="en-US" smtClean="0"/>
              <a:t>‹#›</a:t>
            </a:fld>
            <a:endParaRPr lang="en-US"/>
          </a:p>
        </p:txBody>
      </p:sp>
    </p:spTree>
    <p:extLst>
      <p:ext uri="{BB962C8B-B14F-4D97-AF65-F5344CB8AC3E}">
        <p14:creationId xmlns:p14="http://schemas.microsoft.com/office/powerpoint/2010/main" val="1899206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50967E-9819-4887-AD03-E72DA44639E0}" type="datetimeFigureOut">
              <a:rPr lang="en-US" smtClean="0"/>
              <a:t>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402757-F85D-4711-BF34-497CF949C4A4}" type="slidenum">
              <a:rPr lang="en-US" smtClean="0"/>
              <a:t>‹#›</a:t>
            </a:fld>
            <a:endParaRPr lang="en-US"/>
          </a:p>
        </p:txBody>
      </p:sp>
    </p:spTree>
    <p:extLst>
      <p:ext uri="{BB962C8B-B14F-4D97-AF65-F5344CB8AC3E}">
        <p14:creationId xmlns:p14="http://schemas.microsoft.com/office/powerpoint/2010/main" val="25798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450967E-9819-4887-AD03-E72DA44639E0}" type="datetimeFigureOut">
              <a:rPr lang="en-US" smtClean="0"/>
              <a:t>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402757-F85D-4711-BF34-497CF949C4A4}" type="slidenum">
              <a:rPr lang="en-US" smtClean="0"/>
              <a:t>‹#›</a:t>
            </a:fld>
            <a:endParaRPr lang="en-US"/>
          </a:p>
        </p:txBody>
      </p:sp>
    </p:spTree>
    <p:extLst>
      <p:ext uri="{BB962C8B-B14F-4D97-AF65-F5344CB8AC3E}">
        <p14:creationId xmlns:p14="http://schemas.microsoft.com/office/powerpoint/2010/main" val="838559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450967E-9819-4887-AD03-E72DA44639E0}" type="datetimeFigureOut">
              <a:rPr lang="en-US" smtClean="0"/>
              <a:t>12/8/2016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402757-F85D-4711-BF34-497CF949C4A4}" type="slidenum">
              <a:rPr lang="en-US" smtClean="0"/>
              <a:t>‹#›</a:t>
            </a:fld>
            <a:endParaRPr lang="en-US"/>
          </a:p>
        </p:txBody>
      </p:sp>
    </p:spTree>
    <p:extLst>
      <p:ext uri="{BB962C8B-B14F-4D97-AF65-F5344CB8AC3E}">
        <p14:creationId xmlns:p14="http://schemas.microsoft.com/office/powerpoint/2010/main" val="1313519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450967E-9819-4887-AD03-E72DA44639E0}" type="datetimeFigureOut">
              <a:rPr lang="en-US" smtClean="0"/>
              <a:t>12/8/2016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402757-F85D-4711-BF34-497CF949C4A4}" type="slidenum">
              <a:rPr lang="en-US" smtClean="0"/>
              <a:t>‹#›</a:t>
            </a:fld>
            <a:endParaRPr lang="en-US"/>
          </a:p>
        </p:txBody>
      </p:sp>
    </p:spTree>
    <p:extLst>
      <p:ext uri="{BB962C8B-B14F-4D97-AF65-F5344CB8AC3E}">
        <p14:creationId xmlns:p14="http://schemas.microsoft.com/office/powerpoint/2010/main" val="968235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50967E-9819-4887-AD03-E72DA44639E0}" type="datetimeFigureOut">
              <a:rPr lang="en-US" smtClean="0"/>
              <a:t>12/8/2016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402757-F85D-4711-BF34-497CF949C4A4}" type="slidenum">
              <a:rPr lang="en-US" smtClean="0"/>
              <a:t>‹#›</a:t>
            </a:fld>
            <a:endParaRPr lang="en-US"/>
          </a:p>
        </p:txBody>
      </p:sp>
    </p:spTree>
    <p:extLst>
      <p:ext uri="{BB962C8B-B14F-4D97-AF65-F5344CB8AC3E}">
        <p14:creationId xmlns:p14="http://schemas.microsoft.com/office/powerpoint/2010/main" val="3838094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50967E-9819-4887-AD03-E72DA44639E0}" type="datetimeFigureOut">
              <a:rPr lang="en-US" smtClean="0"/>
              <a:t>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402757-F85D-4711-BF34-497CF949C4A4}" type="slidenum">
              <a:rPr lang="en-US" smtClean="0"/>
              <a:t>‹#›</a:t>
            </a:fld>
            <a:endParaRPr lang="en-US"/>
          </a:p>
        </p:txBody>
      </p:sp>
    </p:spTree>
    <p:extLst>
      <p:ext uri="{BB962C8B-B14F-4D97-AF65-F5344CB8AC3E}">
        <p14:creationId xmlns:p14="http://schemas.microsoft.com/office/powerpoint/2010/main" val="964684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50967E-9819-4887-AD03-E72DA44639E0}" type="datetimeFigureOut">
              <a:rPr lang="en-US" smtClean="0"/>
              <a:t>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402757-F85D-4711-BF34-497CF949C4A4}" type="slidenum">
              <a:rPr lang="en-US" smtClean="0"/>
              <a:t>‹#›</a:t>
            </a:fld>
            <a:endParaRPr lang="en-US"/>
          </a:p>
        </p:txBody>
      </p:sp>
    </p:spTree>
    <p:extLst>
      <p:ext uri="{BB962C8B-B14F-4D97-AF65-F5344CB8AC3E}">
        <p14:creationId xmlns:p14="http://schemas.microsoft.com/office/powerpoint/2010/main" val="3052868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50967E-9819-4887-AD03-E72DA44639E0}" type="datetimeFigureOut">
              <a:rPr lang="en-US" smtClean="0"/>
              <a:t>12/8/2016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402757-F85D-4711-BF34-497CF949C4A4}" type="slidenum">
              <a:rPr lang="en-US" smtClean="0"/>
              <a:t>‹#›</a:t>
            </a:fld>
            <a:endParaRPr lang="en-US"/>
          </a:p>
        </p:txBody>
      </p:sp>
    </p:spTree>
    <p:extLst>
      <p:ext uri="{BB962C8B-B14F-4D97-AF65-F5344CB8AC3E}">
        <p14:creationId xmlns:p14="http://schemas.microsoft.com/office/powerpoint/2010/main" val="9648992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smtClean="0"/>
              <a:t>Getting Down to </a:t>
            </a:r>
            <a:r>
              <a:rPr lang="en-US" b="1" dirty="0" smtClean="0">
                <a:solidFill>
                  <a:srgbClr val="FF0000"/>
                </a:solidFill>
              </a:rPr>
              <a:t>Business</a:t>
            </a:r>
            <a:endParaRPr lang="en-US" b="1" dirty="0"/>
          </a:p>
        </p:txBody>
      </p:sp>
      <p:sp>
        <p:nvSpPr>
          <p:cNvPr id="3" name="Subtitle 2"/>
          <p:cNvSpPr>
            <a:spLocks noGrp="1"/>
          </p:cNvSpPr>
          <p:nvPr>
            <p:ph type="subTitle" idx="1"/>
          </p:nvPr>
        </p:nvSpPr>
        <p:spPr/>
        <p:txBody>
          <a:bodyPr>
            <a:noAutofit/>
          </a:bodyPr>
          <a:lstStyle/>
          <a:p>
            <a:r>
              <a:rPr lang="en-US" sz="2400" dirty="0" smtClean="0">
                <a:solidFill>
                  <a:srgbClr val="212121"/>
                </a:solidFill>
                <a:ea typeface="Calibri"/>
                <a:cs typeface="Times New Roman"/>
              </a:rPr>
              <a:t>Grants and Reporting</a:t>
            </a:r>
          </a:p>
          <a:p>
            <a:endParaRPr lang="en-US" sz="2400" dirty="0"/>
          </a:p>
          <a:p>
            <a:endParaRPr lang="en-US" sz="2400" dirty="0" smtClean="0"/>
          </a:p>
          <a:p>
            <a:endParaRPr lang="en-US" sz="2400" dirty="0"/>
          </a:p>
          <a:p>
            <a:endParaRPr lang="en-US" sz="2400" dirty="0" smtClean="0"/>
          </a:p>
          <a:p>
            <a:endParaRPr lang="en-US" sz="24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87793" y="5791200"/>
            <a:ext cx="2432007" cy="431589"/>
          </a:xfrm>
          <a:prstGeom prst="rect">
            <a:avLst/>
          </a:prstGeom>
        </p:spPr>
      </p:pic>
      <p:sp>
        <p:nvSpPr>
          <p:cNvPr id="5" name="Subtitle 2"/>
          <p:cNvSpPr txBox="1">
            <a:spLocks/>
          </p:cNvSpPr>
          <p:nvPr/>
        </p:nvSpPr>
        <p:spPr>
          <a:xfrm>
            <a:off x="1447800" y="4267200"/>
            <a:ext cx="6400800" cy="1219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Frutiger 55 Roman" pitchFamily="34" charset="0"/>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Frutiger 55 Roman" pitchFamily="34" charset="0"/>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Frutiger 55 Roman" pitchFamily="34" charset="0"/>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Frutiger 55 Roman" pitchFamily="34" charset="0"/>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Frutiger 55 Roman" pitchFamily="34" charset="0"/>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2000" dirty="0" smtClean="0">
                <a:solidFill>
                  <a:schemeClr val="tx1"/>
                </a:solidFill>
              </a:rPr>
              <a:t>Mary Magnuson</a:t>
            </a:r>
            <a:endParaRPr lang="en-US" sz="2000" dirty="0">
              <a:solidFill>
                <a:schemeClr val="tx1"/>
              </a:solidFill>
            </a:endParaRPr>
          </a:p>
          <a:p>
            <a:r>
              <a:rPr lang="en-US" sz="2000" dirty="0" smtClean="0">
                <a:solidFill>
                  <a:schemeClr val="tx1"/>
                </a:solidFill>
              </a:rPr>
              <a:t>Broadband Program Administrator</a:t>
            </a:r>
          </a:p>
          <a:p>
            <a:r>
              <a:rPr lang="en-US" sz="2000" dirty="0" smtClean="0">
                <a:solidFill>
                  <a:schemeClr val="tx1"/>
                </a:solidFill>
              </a:rPr>
              <a:t>Blandin Foundation</a:t>
            </a:r>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val="15059170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Grant Application </a:t>
            </a:r>
            <a:r>
              <a:rPr lang="en-US" b="1" dirty="0" smtClean="0">
                <a:solidFill>
                  <a:srgbClr val="FF0000"/>
                </a:solidFill>
              </a:rPr>
              <a:t>Deadlines</a:t>
            </a:r>
            <a:endParaRPr lang="en-US" b="1" dirty="0">
              <a:solidFill>
                <a:srgbClr val="FF0000"/>
              </a:solidFill>
            </a:endParaRPr>
          </a:p>
        </p:txBody>
      </p:sp>
      <p:sp>
        <p:nvSpPr>
          <p:cNvPr id="3" name="Content Placeholder 2"/>
          <p:cNvSpPr>
            <a:spLocks noGrp="1"/>
          </p:cNvSpPr>
          <p:nvPr>
            <p:ph idx="1"/>
          </p:nvPr>
        </p:nvSpPr>
        <p:spPr>
          <a:xfrm>
            <a:off x="457200" y="1600200"/>
            <a:ext cx="8458200" cy="4525963"/>
          </a:xfrm>
        </p:spPr>
        <p:txBody>
          <a:bodyPr>
            <a:normAutofit/>
          </a:bodyPr>
          <a:lstStyle/>
          <a:p>
            <a:pPr>
              <a:buClr>
                <a:srgbClr val="FF0000"/>
              </a:buClr>
            </a:pPr>
            <a:r>
              <a:rPr lang="en-US" dirty="0" smtClean="0"/>
              <a:t>April 7 </a:t>
            </a:r>
          </a:p>
          <a:p>
            <a:pPr lvl="1"/>
            <a:r>
              <a:rPr lang="en-US" dirty="0" smtClean="0"/>
              <a:t>Early May decision</a:t>
            </a:r>
          </a:p>
          <a:p>
            <a:pPr>
              <a:buClr>
                <a:srgbClr val="FF0000"/>
              </a:buClr>
            </a:pPr>
            <a:endParaRPr lang="en-US" dirty="0"/>
          </a:p>
          <a:p>
            <a:pPr>
              <a:buClr>
                <a:srgbClr val="FF0000"/>
              </a:buClr>
            </a:pPr>
            <a:r>
              <a:rPr lang="en-US" dirty="0" smtClean="0"/>
              <a:t>September 15</a:t>
            </a:r>
          </a:p>
          <a:p>
            <a:pPr lvl="1"/>
            <a:r>
              <a:rPr lang="en-US" dirty="0" smtClean="0">
                <a:solidFill>
                  <a:prstClr val="black"/>
                </a:solidFill>
              </a:rPr>
              <a:t>Mid-October decision</a:t>
            </a:r>
          </a:p>
        </p:txBody>
      </p:sp>
    </p:spTree>
    <p:extLst>
      <p:ext uri="{BB962C8B-B14F-4D97-AF65-F5344CB8AC3E}">
        <p14:creationId xmlns:p14="http://schemas.microsoft.com/office/powerpoint/2010/main" val="1364503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Grant </a:t>
            </a:r>
            <a:r>
              <a:rPr lang="en-US" b="1" dirty="0" smtClean="0">
                <a:solidFill>
                  <a:srgbClr val="FF0000"/>
                </a:solidFill>
              </a:rPr>
              <a:t>Matching Requirements</a:t>
            </a:r>
            <a:endParaRPr lang="en-US" b="1" dirty="0">
              <a:solidFill>
                <a:srgbClr val="FF0000"/>
              </a:solidFill>
            </a:endParaRPr>
          </a:p>
        </p:txBody>
      </p:sp>
      <p:sp>
        <p:nvSpPr>
          <p:cNvPr id="3" name="Content Placeholder 2"/>
          <p:cNvSpPr>
            <a:spLocks noGrp="1"/>
          </p:cNvSpPr>
          <p:nvPr>
            <p:ph idx="1"/>
          </p:nvPr>
        </p:nvSpPr>
        <p:spPr/>
        <p:txBody>
          <a:bodyPr>
            <a:normAutofit lnSpcReduction="10000"/>
          </a:bodyPr>
          <a:lstStyle/>
          <a:p>
            <a:pPr>
              <a:buClr>
                <a:srgbClr val="FF0000"/>
              </a:buClr>
            </a:pPr>
            <a:r>
              <a:rPr lang="en-US" dirty="0" smtClean="0"/>
              <a:t>25% of </a:t>
            </a:r>
            <a:r>
              <a:rPr lang="en-US" u="sng" dirty="0" smtClean="0"/>
              <a:t>total project cost</a:t>
            </a:r>
            <a:r>
              <a:rPr lang="en-US" dirty="0" smtClean="0"/>
              <a:t> (1:3)</a:t>
            </a:r>
          </a:p>
          <a:p>
            <a:pPr lvl="1"/>
            <a:r>
              <a:rPr lang="en-US" dirty="0" smtClean="0"/>
              <a:t>Projects with community-wide, cross-sector benefit </a:t>
            </a:r>
            <a:r>
              <a:rPr lang="en-US" i="1" dirty="0" smtClean="0"/>
              <a:t>(most projects)</a:t>
            </a:r>
            <a:endParaRPr lang="en-US" i="1" dirty="0"/>
          </a:p>
          <a:p>
            <a:pPr>
              <a:buClr>
                <a:srgbClr val="FF0000"/>
              </a:buClr>
            </a:pPr>
            <a:r>
              <a:rPr lang="en-US" dirty="0" smtClean="0"/>
              <a:t>50% of total project cost (1:1)</a:t>
            </a:r>
          </a:p>
          <a:p>
            <a:pPr lvl="1"/>
            <a:r>
              <a:rPr lang="en-US" dirty="0" smtClean="0"/>
              <a:t>Projects heavy on equipment purchase</a:t>
            </a:r>
          </a:p>
          <a:p>
            <a:pPr lvl="1"/>
            <a:r>
              <a:rPr lang="en-US" dirty="0" smtClean="0"/>
              <a:t>Robust Network Feasibility Fund grants</a:t>
            </a:r>
            <a:endParaRPr lang="en-US" dirty="0"/>
          </a:p>
          <a:p>
            <a:pPr>
              <a:buClr>
                <a:srgbClr val="FF0000"/>
              </a:buClr>
            </a:pPr>
            <a:r>
              <a:rPr lang="en-US" dirty="0" smtClean="0"/>
              <a:t>Projects that demonstrate more than the minimum required match will be viewed favorably</a:t>
            </a:r>
            <a:endParaRPr lang="en-US" dirty="0"/>
          </a:p>
        </p:txBody>
      </p:sp>
    </p:spTree>
    <p:extLst>
      <p:ext uri="{BB962C8B-B14F-4D97-AF65-F5344CB8AC3E}">
        <p14:creationId xmlns:p14="http://schemas.microsoft.com/office/powerpoint/2010/main" val="1787125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Grant </a:t>
            </a:r>
            <a:r>
              <a:rPr lang="en-US" b="1" dirty="0" smtClean="0">
                <a:solidFill>
                  <a:srgbClr val="FF0000"/>
                </a:solidFill>
              </a:rPr>
              <a:t>Classifications</a:t>
            </a:r>
            <a:endParaRPr lang="en-US" b="1" dirty="0">
              <a:solidFill>
                <a:srgbClr val="FF0000"/>
              </a:solidFill>
            </a:endParaRPr>
          </a:p>
        </p:txBody>
      </p:sp>
      <p:sp>
        <p:nvSpPr>
          <p:cNvPr id="3" name="Content Placeholder 2"/>
          <p:cNvSpPr>
            <a:spLocks noGrp="1"/>
          </p:cNvSpPr>
          <p:nvPr>
            <p:ph idx="1"/>
          </p:nvPr>
        </p:nvSpPr>
        <p:spPr/>
        <p:txBody>
          <a:bodyPr>
            <a:normAutofit/>
          </a:bodyPr>
          <a:lstStyle/>
          <a:p>
            <a:pPr>
              <a:buClr>
                <a:srgbClr val="FF0000"/>
              </a:buClr>
            </a:pPr>
            <a:r>
              <a:rPr lang="en-US" dirty="0"/>
              <a:t>Full Board Grant: $10,001+</a:t>
            </a:r>
          </a:p>
          <a:p>
            <a:pPr lvl="1"/>
            <a:r>
              <a:rPr lang="en-US" dirty="0"/>
              <a:t>‘Regular’ final report</a:t>
            </a:r>
          </a:p>
          <a:p>
            <a:pPr lvl="1"/>
            <a:r>
              <a:rPr lang="en-US" dirty="0" smtClean="0"/>
              <a:t>Budget </a:t>
            </a:r>
            <a:r>
              <a:rPr lang="en-US" dirty="0"/>
              <a:t>Worksheet required</a:t>
            </a:r>
          </a:p>
          <a:p>
            <a:pPr>
              <a:buClr>
                <a:srgbClr val="FF0000"/>
              </a:buClr>
            </a:pPr>
            <a:r>
              <a:rPr lang="en-US" dirty="0" smtClean="0"/>
              <a:t>Small </a:t>
            </a:r>
            <a:r>
              <a:rPr lang="en-US" dirty="0"/>
              <a:t>Grant: $1,001-$</a:t>
            </a:r>
            <a:r>
              <a:rPr lang="en-US" dirty="0" smtClean="0"/>
              <a:t>10,000 </a:t>
            </a:r>
            <a:r>
              <a:rPr lang="en-US" i="1" dirty="0" smtClean="0"/>
              <a:t>(less common)</a:t>
            </a:r>
            <a:endParaRPr lang="en-US" i="1" dirty="0"/>
          </a:p>
          <a:p>
            <a:pPr lvl="1"/>
            <a:r>
              <a:rPr lang="en-US" dirty="0"/>
              <a:t>Less detailed final report</a:t>
            </a:r>
          </a:p>
          <a:p>
            <a:pPr lvl="1"/>
            <a:r>
              <a:rPr lang="en-US" dirty="0" smtClean="0"/>
              <a:t>No </a:t>
            </a:r>
            <a:r>
              <a:rPr lang="en-US" dirty="0"/>
              <a:t>Budget Worksheet</a:t>
            </a:r>
          </a:p>
          <a:p>
            <a:pPr>
              <a:buClr>
                <a:srgbClr val="FF0000"/>
              </a:buClr>
            </a:pPr>
            <a:r>
              <a:rPr lang="en-US" dirty="0" smtClean="0"/>
              <a:t>Donation: less than $1,000 </a:t>
            </a:r>
            <a:r>
              <a:rPr lang="en-US" i="1" dirty="0" smtClean="0"/>
              <a:t>(very uncommon)</a:t>
            </a:r>
          </a:p>
        </p:txBody>
      </p:sp>
    </p:spTree>
    <p:extLst>
      <p:ext uri="{BB962C8B-B14F-4D97-AF65-F5344CB8AC3E}">
        <p14:creationId xmlns:p14="http://schemas.microsoft.com/office/powerpoint/2010/main" val="4626807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Grant </a:t>
            </a:r>
            <a:r>
              <a:rPr lang="en-US" b="1" dirty="0" smtClean="0">
                <a:solidFill>
                  <a:srgbClr val="FF0000"/>
                </a:solidFill>
              </a:rPr>
              <a:t>Reporting</a:t>
            </a:r>
            <a:endParaRPr lang="en-US" b="1" dirty="0">
              <a:solidFill>
                <a:srgbClr val="FF0000"/>
              </a:solidFill>
            </a:endParaRPr>
          </a:p>
        </p:txBody>
      </p:sp>
      <p:sp>
        <p:nvSpPr>
          <p:cNvPr id="3" name="Content Placeholder 2"/>
          <p:cNvSpPr>
            <a:spLocks noGrp="1"/>
          </p:cNvSpPr>
          <p:nvPr>
            <p:ph idx="1"/>
          </p:nvPr>
        </p:nvSpPr>
        <p:spPr/>
        <p:txBody>
          <a:bodyPr>
            <a:normAutofit/>
          </a:bodyPr>
          <a:lstStyle/>
          <a:p>
            <a:pPr>
              <a:buClr>
                <a:srgbClr val="FF0000"/>
              </a:buClr>
            </a:pPr>
            <a:r>
              <a:rPr lang="en-US" dirty="0" smtClean="0"/>
              <a:t>Final Narrative Report: due one month after the end of the grant period.</a:t>
            </a:r>
          </a:p>
          <a:p>
            <a:pPr lvl="1"/>
            <a:r>
              <a:rPr lang="en-US" dirty="0" smtClean="0"/>
              <a:t>Grant outcomes</a:t>
            </a:r>
          </a:p>
          <a:p>
            <a:pPr lvl="1"/>
            <a:r>
              <a:rPr lang="en-US" dirty="0" smtClean="0"/>
              <a:t>Community improvement efforts</a:t>
            </a:r>
          </a:p>
          <a:p>
            <a:pPr lvl="1"/>
            <a:r>
              <a:rPr lang="en-US" dirty="0" smtClean="0"/>
              <a:t>Healthy community indicators: Expand Opportunity</a:t>
            </a:r>
          </a:p>
          <a:p>
            <a:pPr lvl="1"/>
            <a:r>
              <a:rPr lang="en-US" dirty="0" smtClean="0"/>
              <a:t>Lessons Learned</a:t>
            </a:r>
          </a:p>
          <a:p>
            <a:pPr>
              <a:buClr>
                <a:srgbClr val="FF0000"/>
              </a:buClr>
            </a:pPr>
            <a:r>
              <a:rPr lang="en-US" dirty="0" smtClean="0"/>
              <a:t>Budget Worksheet</a:t>
            </a:r>
            <a:endParaRPr lang="en-US" dirty="0"/>
          </a:p>
        </p:txBody>
      </p:sp>
    </p:spTree>
    <p:extLst>
      <p:ext uri="{BB962C8B-B14F-4D97-AF65-F5344CB8AC3E}">
        <p14:creationId xmlns:p14="http://schemas.microsoft.com/office/powerpoint/2010/main" val="1493446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Grant </a:t>
            </a:r>
            <a:r>
              <a:rPr lang="en-US" b="1" dirty="0" smtClean="0">
                <a:solidFill>
                  <a:srgbClr val="FF0000"/>
                </a:solidFill>
              </a:rPr>
              <a:t>Reporting</a:t>
            </a:r>
            <a:endParaRPr lang="en-US" b="1" dirty="0">
              <a:solidFill>
                <a:srgbClr val="FF0000"/>
              </a:solidFill>
            </a:endParaRPr>
          </a:p>
        </p:txBody>
      </p:sp>
      <p:pic>
        <p:nvPicPr>
          <p:cNvPr id="4" name="Content Placeholder 3"/>
          <p:cNvPicPr>
            <a:picLocks noGrp="1" noChangeAspect="1"/>
          </p:cNvPicPr>
          <p:nvPr>
            <p:ph idx="1"/>
          </p:nvPr>
        </p:nvPicPr>
        <p:blipFill>
          <a:blip r:embed="rId3"/>
          <a:stretch>
            <a:fillRect/>
          </a:stretch>
        </p:blipFill>
        <p:spPr>
          <a:xfrm>
            <a:off x="838200" y="1211645"/>
            <a:ext cx="7391399" cy="5358313"/>
          </a:xfrm>
          <a:prstGeom prst="rect">
            <a:avLst/>
          </a:prstGeom>
        </p:spPr>
      </p:pic>
    </p:spTree>
    <p:extLst>
      <p:ext uri="{BB962C8B-B14F-4D97-AF65-F5344CB8AC3E}">
        <p14:creationId xmlns:p14="http://schemas.microsoft.com/office/powerpoint/2010/main" val="3346126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0" cap="none" dirty="0" smtClean="0"/>
              <a:t>BBC Grant Application Instructions</a:t>
            </a:r>
            <a:endParaRPr lang="en-US" b="0" cap="none" dirty="0"/>
          </a:p>
        </p:txBody>
      </p:sp>
      <p:sp>
        <p:nvSpPr>
          <p:cNvPr id="5" name="Text Placeholder 4"/>
          <p:cNvSpPr>
            <a:spLocks noGrp="1"/>
          </p:cNvSpPr>
          <p:nvPr>
            <p:ph type="body" idx="1"/>
          </p:nvPr>
        </p:nvSpPr>
        <p:spPr/>
        <p:txBody>
          <a:bodyPr>
            <a:normAutofit/>
          </a:bodyPr>
          <a:lstStyle/>
          <a:p>
            <a:r>
              <a:rPr lang="en-US" sz="3600" b="1" dirty="0" smtClean="0">
                <a:solidFill>
                  <a:srgbClr val="FF0000"/>
                </a:solidFill>
              </a:rPr>
              <a:t>How to Apply</a:t>
            </a:r>
            <a:endParaRPr lang="en-US" sz="3600" b="1" dirty="0">
              <a:solidFill>
                <a:srgbClr val="FF0000"/>
              </a:solidFill>
            </a:endParaRPr>
          </a:p>
        </p:txBody>
      </p:sp>
    </p:spTree>
    <p:extLst>
      <p:ext uri="{BB962C8B-B14F-4D97-AF65-F5344CB8AC3E}">
        <p14:creationId xmlns:p14="http://schemas.microsoft.com/office/powerpoint/2010/main" val="19721272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40563" y="228600"/>
            <a:ext cx="5004005" cy="6477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240045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Grant Application </a:t>
            </a:r>
            <a:r>
              <a:rPr lang="en-US" b="1" dirty="0" smtClean="0">
                <a:solidFill>
                  <a:srgbClr val="FF0000"/>
                </a:solidFill>
              </a:rPr>
              <a:t>Key Items</a:t>
            </a:r>
            <a:endParaRPr lang="en-US" b="1" dirty="0">
              <a:solidFill>
                <a:srgbClr val="FF0000"/>
              </a:solidFill>
            </a:endParaRPr>
          </a:p>
        </p:txBody>
      </p:sp>
      <p:sp>
        <p:nvSpPr>
          <p:cNvPr id="3" name="Content Placeholder 2"/>
          <p:cNvSpPr>
            <a:spLocks noGrp="1"/>
          </p:cNvSpPr>
          <p:nvPr>
            <p:ph idx="1"/>
          </p:nvPr>
        </p:nvSpPr>
        <p:spPr>
          <a:xfrm>
            <a:off x="457200" y="1600200"/>
            <a:ext cx="8153400" cy="4648200"/>
          </a:xfrm>
        </p:spPr>
        <p:txBody>
          <a:bodyPr/>
          <a:lstStyle/>
          <a:p>
            <a:pPr>
              <a:buClr>
                <a:srgbClr val="FF0000"/>
              </a:buClr>
            </a:pPr>
            <a:r>
              <a:rPr lang="en-US" dirty="0" smtClean="0"/>
              <a:t>What is your project’s name?</a:t>
            </a:r>
          </a:p>
          <a:p>
            <a:pPr marL="457200" lvl="1" indent="0">
              <a:buClr>
                <a:srgbClr val="FF0000"/>
              </a:buClr>
              <a:buNone/>
            </a:pPr>
            <a:endParaRPr lang="en-US" dirty="0" smtClean="0"/>
          </a:p>
          <a:p>
            <a:pPr>
              <a:buClr>
                <a:srgbClr val="FF0000"/>
              </a:buClr>
            </a:pPr>
            <a:r>
              <a:rPr lang="en-US" dirty="0" smtClean="0"/>
              <a:t>Project Summary (2-3 sentences):</a:t>
            </a:r>
          </a:p>
          <a:p>
            <a:pPr marL="971550" lvl="1" indent="-571500"/>
            <a:endParaRPr lang="en-US" dirty="0"/>
          </a:p>
        </p:txBody>
      </p:sp>
    </p:spTree>
    <p:extLst>
      <p:ext uri="{BB962C8B-B14F-4D97-AF65-F5344CB8AC3E}">
        <p14:creationId xmlns:p14="http://schemas.microsoft.com/office/powerpoint/2010/main" val="15737542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Grant Application </a:t>
            </a:r>
            <a:r>
              <a:rPr lang="en-US" b="1" dirty="0" smtClean="0">
                <a:solidFill>
                  <a:srgbClr val="FF0000"/>
                </a:solidFill>
              </a:rPr>
              <a:t>Key Items</a:t>
            </a:r>
            <a:endParaRPr lang="en-US" b="1" dirty="0">
              <a:solidFill>
                <a:srgbClr val="FF0000"/>
              </a:solidFill>
            </a:endParaRPr>
          </a:p>
        </p:txBody>
      </p:sp>
      <p:sp>
        <p:nvSpPr>
          <p:cNvPr id="3" name="Content Placeholder 2"/>
          <p:cNvSpPr>
            <a:spLocks noGrp="1"/>
          </p:cNvSpPr>
          <p:nvPr>
            <p:ph idx="1"/>
          </p:nvPr>
        </p:nvSpPr>
        <p:spPr/>
        <p:txBody>
          <a:bodyPr>
            <a:normAutofit lnSpcReduction="10000"/>
          </a:bodyPr>
          <a:lstStyle/>
          <a:p>
            <a:pPr marL="571500" indent="-571500">
              <a:buClr>
                <a:srgbClr val="FF0000"/>
              </a:buClr>
              <a:buFont typeface="+mj-lt"/>
              <a:buAutoNum type="romanUcPeriod"/>
            </a:pPr>
            <a:r>
              <a:rPr lang="en-US" dirty="0" smtClean="0"/>
              <a:t>Organization Information</a:t>
            </a:r>
          </a:p>
          <a:p>
            <a:pPr marL="571500" indent="-571500">
              <a:buClr>
                <a:srgbClr val="FF0000"/>
              </a:buClr>
              <a:buFont typeface="+mj-lt"/>
              <a:buAutoNum type="romanUcPeriod"/>
            </a:pPr>
            <a:r>
              <a:rPr lang="en-US" dirty="0" smtClean="0"/>
              <a:t>Purpose of Grant</a:t>
            </a:r>
          </a:p>
          <a:p>
            <a:pPr marL="971550" lvl="1" indent="-279400">
              <a:buFont typeface="Arial" panose="020B0604020202020204" pitchFamily="34" charset="0"/>
              <a:buChar char="•"/>
            </a:pPr>
            <a:r>
              <a:rPr lang="en-US" dirty="0" smtClean="0"/>
              <a:t>Describe how your proposal fits your community’s technology goals.</a:t>
            </a:r>
          </a:p>
          <a:p>
            <a:pPr marL="971550" lvl="1" indent="-279400">
              <a:buFont typeface="Arial" panose="020B0604020202020204" pitchFamily="34" charset="0"/>
              <a:buChar char="•"/>
            </a:pPr>
            <a:r>
              <a:rPr lang="en-US" dirty="0" smtClean="0"/>
              <a:t>Project goals</a:t>
            </a:r>
          </a:p>
          <a:p>
            <a:pPr marL="971550" lvl="1" indent="-279400">
              <a:buFont typeface="Arial" panose="020B0604020202020204" pitchFamily="34" charset="0"/>
              <a:buChar char="•"/>
            </a:pPr>
            <a:r>
              <a:rPr lang="en-US" dirty="0" smtClean="0"/>
              <a:t>Strategies to achieve the goals</a:t>
            </a:r>
          </a:p>
          <a:p>
            <a:pPr marL="571500" indent="-571500">
              <a:buClr>
                <a:srgbClr val="FF0000"/>
              </a:buClr>
              <a:buFont typeface="+mj-lt"/>
              <a:buAutoNum type="romanUcPeriod"/>
            </a:pPr>
            <a:r>
              <a:rPr lang="en-US" dirty="0" smtClean="0"/>
              <a:t>Assessment</a:t>
            </a:r>
          </a:p>
          <a:p>
            <a:pPr marL="571500" indent="-571500">
              <a:buClr>
                <a:srgbClr val="FF0000"/>
              </a:buClr>
              <a:buFont typeface="+mj-lt"/>
              <a:buAutoNum type="romanUcPeriod"/>
            </a:pPr>
            <a:r>
              <a:rPr lang="en-US" dirty="0" smtClean="0"/>
              <a:t>Budget and sources of funding</a:t>
            </a:r>
          </a:p>
          <a:p>
            <a:pPr marL="571500" indent="-571500">
              <a:buClr>
                <a:srgbClr val="FF0000"/>
              </a:buClr>
              <a:buFont typeface="+mj-lt"/>
              <a:buAutoNum type="romanUcPeriod"/>
            </a:pPr>
            <a:r>
              <a:rPr lang="en-US" dirty="0" smtClean="0"/>
              <a:t>Attachments</a:t>
            </a:r>
          </a:p>
          <a:p>
            <a:pPr marL="971550" lvl="1" indent="-571500">
              <a:buFont typeface="+mj-lt"/>
              <a:buAutoNum type="romanUcPeriod"/>
            </a:pPr>
            <a:endParaRPr lang="en-US" dirty="0"/>
          </a:p>
        </p:txBody>
      </p:sp>
    </p:spTree>
    <p:extLst>
      <p:ext uri="{BB962C8B-B14F-4D97-AF65-F5344CB8AC3E}">
        <p14:creationId xmlns:p14="http://schemas.microsoft.com/office/powerpoint/2010/main" val="22848637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Grant Application </a:t>
            </a:r>
            <a:r>
              <a:rPr lang="en-US" b="1" dirty="0" smtClean="0">
                <a:solidFill>
                  <a:srgbClr val="FF0000"/>
                </a:solidFill>
              </a:rPr>
              <a:t>Portal</a:t>
            </a:r>
            <a:endParaRPr lang="en-US" b="1" dirty="0">
              <a:solidFill>
                <a:srgbClr val="FF0000"/>
              </a:solidFill>
            </a:endParaRPr>
          </a:p>
        </p:txBody>
      </p:sp>
      <p:pic>
        <p:nvPicPr>
          <p:cNvPr id="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057400" y="1143307"/>
            <a:ext cx="5029200" cy="54397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70669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0" cap="none" dirty="0" smtClean="0"/>
              <a:t>“Strut Your Stuff” tour</a:t>
            </a:r>
            <a:endParaRPr lang="en-US" b="0" cap="none" dirty="0"/>
          </a:p>
        </p:txBody>
      </p:sp>
      <p:sp>
        <p:nvSpPr>
          <p:cNvPr id="5" name="Text Placeholder 4"/>
          <p:cNvSpPr>
            <a:spLocks noGrp="1"/>
          </p:cNvSpPr>
          <p:nvPr>
            <p:ph type="body" idx="1"/>
          </p:nvPr>
        </p:nvSpPr>
        <p:spPr>
          <a:xfrm>
            <a:off x="685800" y="2895600"/>
            <a:ext cx="7772400" cy="1500187"/>
          </a:xfrm>
        </p:spPr>
        <p:txBody>
          <a:bodyPr>
            <a:normAutofit/>
          </a:bodyPr>
          <a:lstStyle/>
          <a:p>
            <a:r>
              <a:rPr lang="en-US" sz="3600" b="1" dirty="0" smtClean="0">
                <a:solidFill>
                  <a:srgbClr val="FF0000"/>
                </a:solidFill>
              </a:rPr>
              <a:t>Semi Annual Visits</a:t>
            </a:r>
            <a:endParaRPr lang="en-US" sz="3600" b="1" dirty="0">
              <a:solidFill>
                <a:srgbClr val="FF0000"/>
              </a:solidFill>
            </a:endParaRPr>
          </a:p>
        </p:txBody>
      </p:sp>
    </p:spTree>
    <p:extLst>
      <p:ext uri="{BB962C8B-B14F-4D97-AF65-F5344CB8AC3E}">
        <p14:creationId xmlns:p14="http://schemas.microsoft.com/office/powerpoint/2010/main" val="39883879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normAutofit/>
          </a:bodyPr>
          <a:lstStyle/>
          <a:p>
            <a:r>
              <a:rPr lang="en-US" sz="3600" b="1" dirty="0" smtClean="0">
                <a:solidFill>
                  <a:srgbClr val="FF0000"/>
                </a:solidFill>
              </a:rPr>
              <a:t>Questions</a:t>
            </a:r>
            <a:endParaRPr lang="en-US" sz="3600" b="1" dirty="0">
              <a:solidFill>
                <a:srgbClr val="FF0000"/>
              </a:solidFill>
            </a:endParaRPr>
          </a:p>
        </p:txBody>
      </p:sp>
    </p:spTree>
    <p:extLst>
      <p:ext uri="{BB962C8B-B14F-4D97-AF65-F5344CB8AC3E}">
        <p14:creationId xmlns:p14="http://schemas.microsoft.com/office/powerpoint/2010/main" val="3955994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Strut Your Stuff…</a:t>
            </a:r>
            <a:endParaRPr lang="en-US" b="1" dirty="0">
              <a:solidFill>
                <a:srgbClr val="FF0000"/>
              </a:solidFill>
            </a:endParaRPr>
          </a:p>
        </p:txBody>
      </p:sp>
      <p:sp>
        <p:nvSpPr>
          <p:cNvPr id="3" name="Content Placeholder 2"/>
          <p:cNvSpPr>
            <a:spLocks noGrp="1"/>
          </p:cNvSpPr>
          <p:nvPr>
            <p:ph idx="1"/>
          </p:nvPr>
        </p:nvSpPr>
        <p:spPr/>
        <p:txBody>
          <a:bodyPr>
            <a:normAutofit/>
          </a:bodyPr>
          <a:lstStyle/>
          <a:p>
            <a:pPr marL="0" indent="0" algn="ctr">
              <a:buClr>
                <a:srgbClr val="FF0000"/>
              </a:buClr>
              <a:buNone/>
            </a:pPr>
            <a:r>
              <a:rPr lang="en-US" dirty="0" smtClean="0"/>
              <a:t>~ July 2017 … Winter </a:t>
            </a:r>
            <a:r>
              <a:rPr lang="en-US" dirty="0" smtClean="0"/>
              <a:t>2017-18 </a:t>
            </a:r>
            <a:r>
              <a:rPr lang="en-US" dirty="0" smtClean="0"/>
              <a:t>… June </a:t>
            </a:r>
            <a:r>
              <a:rPr lang="en-US" dirty="0" smtClean="0"/>
              <a:t>2018 </a:t>
            </a:r>
            <a:r>
              <a:rPr lang="en-US" dirty="0" smtClean="0"/>
              <a:t>~</a:t>
            </a:r>
          </a:p>
          <a:p>
            <a:pPr marL="0" indent="0" algn="ctr">
              <a:buClr>
                <a:srgbClr val="FF0000"/>
              </a:buClr>
              <a:buNone/>
            </a:pPr>
            <a:endParaRPr lang="en-US" dirty="0" smtClean="0"/>
          </a:p>
          <a:p>
            <a:pPr>
              <a:buClr>
                <a:srgbClr val="FF0000"/>
              </a:buClr>
            </a:pPr>
            <a:r>
              <a:rPr lang="en-US" dirty="0" smtClean="0"/>
              <a:t>(FUN) Two-hour gathering</a:t>
            </a:r>
          </a:p>
          <a:p>
            <a:pPr lvl="1"/>
            <a:r>
              <a:rPr lang="en-US" dirty="0" smtClean="0"/>
              <a:t>Welcome / networking</a:t>
            </a:r>
          </a:p>
          <a:p>
            <a:pPr lvl="1"/>
            <a:r>
              <a:rPr lang="en-US" dirty="0" smtClean="0"/>
              <a:t>Introductions</a:t>
            </a:r>
          </a:p>
          <a:p>
            <a:pPr lvl="1"/>
            <a:r>
              <a:rPr lang="en-US" dirty="0" smtClean="0"/>
              <a:t>Community presentation</a:t>
            </a:r>
          </a:p>
          <a:p>
            <a:pPr lvl="1"/>
            <a:r>
              <a:rPr lang="en-US" dirty="0" smtClean="0"/>
              <a:t>Response / discussion</a:t>
            </a:r>
          </a:p>
          <a:p>
            <a:pPr lvl="1"/>
            <a:endParaRPr lang="en-US" dirty="0" smtClean="0"/>
          </a:p>
        </p:txBody>
      </p:sp>
    </p:spTree>
    <p:extLst>
      <p:ext uri="{BB962C8B-B14F-4D97-AF65-F5344CB8AC3E}">
        <p14:creationId xmlns:p14="http://schemas.microsoft.com/office/powerpoint/2010/main" val="546978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Strut Your Stuff…</a:t>
            </a:r>
            <a:endParaRPr lang="en-US" dirty="0"/>
          </a:p>
        </p:txBody>
      </p:sp>
      <p:sp>
        <p:nvSpPr>
          <p:cNvPr id="3" name="Content Placeholder 2"/>
          <p:cNvSpPr>
            <a:spLocks noGrp="1"/>
          </p:cNvSpPr>
          <p:nvPr>
            <p:ph idx="1"/>
          </p:nvPr>
        </p:nvSpPr>
        <p:spPr/>
        <p:txBody>
          <a:bodyPr>
            <a:normAutofit fontScale="92500" lnSpcReduction="20000"/>
          </a:bodyPr>
          <a:lstStyle/>
          <a:p>
            <a:pPr>
              <a:buClr>
                <a:srgbClr val="FF0000"/>
              </a:buClr>
            </a:pPr>
            <a:r>
              <a:rPr lang="en-US" dirty="0" smtClean="0"/>
              <a:t>Steering </a:t>
            </a:r>
            <a:r>
              <a:rPr lang="en-US" dirty="0"/>
              <a:t>Committee Activity Update</a:t>
            </a:r>
          </a:p>
          <a:p>
            <a:pPr lvl="1"/>
            <a:r>
              <a:rPr lang="en-US" dirty="0" smtClean="0"/>
              <a:t>Who was involved</a:t>
            </a:r>
          </a:p>
          <a:p>
            <a:pPr lvl="1"/>
            <a:r>
              <a:rPr lang="en-US" dirty="0" smtClean="0"/>
              <a:t>Planning process</a:t>
            </a:r>
          </a:p>
          <a:p>
            <a:pPr lvl="1"/>
            <a:r>
              <a:rPr lang="en-US" dirty="0" smtClean="0"/>
              <a:t>PCs for People Update</a:t>
            </a:r>
            <a:endParaRPr lang="en-US" dirty="0"/>
          </a:p>
          <a:p>
            <a:pPr>
              <a:buClr>
                <a:srgbClr val="FF0000"/>
              </a:buClr>
            </a:pPr>
            <a:r>
              <a:rPr lang="en-US" dirty="0"/>
              <a:t>Status </a:t>
            </a:r>
            <a:r>
              <a:rPr lang="en-US" dirty="0" smtClean="0"/>
              <a:t>of your </a:t>
            </a:r>
            <a:r>
              <a:rPr lang="en-US" dirty="0"/>
              <a:t>community’s </a:t>
            </a:r>
            <a:r>
              <a:rPr lang="en-US" dirty="0" smtClean="0"/>
              <a:t>grant projects</a:t>
            </a:r>
            <a:endParaRPr lang="en-US" dirty="0"/>
          </a:p>
          <a:p>
            <a:pPr lvl="1"/>
            <a:r>
              <a:rPr lang="en-US" dirty="0"/>
              <a:t>Significant </a:t>
            </a:r>
            <a:r>
              <a:rPr lang="en-US" dirty="0" smtClean="0"/>
              <a:t>accomplishments</a:t>
            </a:r>
            <a:endParaRPr lang="en-US" dirty="0"/>
          </a:p>
          <a:p>
            <a:pPr lvl="1"/>
            <a:r>
              <a:rPr lang="en-US" dirty="0" smtClean="0"/>
              <a:t>Challenges</a:t>
            </a:r>
            <a:endParaRPr lang="en-US" dirty="0"/>
          </a:p>
          <a:p>
            <a:pPr>
              <a:buClr>
                <a:srgbClr val="FF0000"/>
              </a:buClr>
            </a:pPr>
            <a:r>
              <a:rPr lang="en-US" dirty="0"/>
              <a:t>How can the Blandin Team assist </a:t>
            </a:r>
            <a:r>
              <a:rPr lang="en-US" dirty="0" smtClean="0"/>
              <a:t>you?</a:t>
            </a:r>
            <a:endParaRPr lang="en-US" dirty="0"/>
          </a:p>
          <a:p>
            <a:pPr lvl="1"/>
            <a:r>
              <a:rPr lang="en-US" dirty="0"/>
              <a:t>What should we be aware of?	</a:t>
            </a:r>
          </a:p>
          <a:p>
            <a:pPr lvl="1"/>
            <a:r>
              <a:rPr lang="en-US" dirty="0"/>
              <a:t>Significant </a:t>
            </a:r>
            <a:r>
              <a:rPr lang="en-US" dirty="0" smtClean="0"/>
              <a:t>learnings / most fun</a:t>
            </a:r>
            <a:endParaRPr lang="en-US" dirty="0"/>
          </a:p>
        </p:txBody>
      </p:sp>
    </p:spTree>
    <p:extLst>
      <p:ext uri="{BB962C8B-B14F-4D97-AF65-F5344CB8AC3E}">
        <p14:creationId xmlns:p14="http://schemas.microsoft.com/office/powerpoint/2010/main" val="972054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0" cap="none" dirty="0" smtClean="0"/>
              <a:t>Funding for BBC Projects</a:t>
            </a:r>
            <a:endParaRPr lang="en-US" b="0" cap="none" dirty="0"/>
          </a:p>
        </p:txBody>
      </p:sp>
      <p:sp>
        <p:nvSpPr>
          <p:cNvPr id="5" name="Text Placeholder 4"/>
          <p:cNvSpPr>
            <a:spLocks noGrp="1"/>
          </p:cNvSpPr>
          <p:nvPr>
            <p:ph type="body" idx="1"/>
          </p:nvPr>
        </p:nvSpPr>
        <p:spPr>
          <a:xfrm>
            <a:off x="685800" y="2895600"/>
            <a:ext cx="7772400" cy="1500187"/>
          </a:xfrm>
        </p:spPr>
        <p:txBody>
          <a:bodyPr>
            <a:normAutofit/>
          </a:bodyPr>
          <a:lstStyle/>
          <a:p>
            <a:r>
              <a:rPr lang="en-US" sz="3600" b="1" dirty="0" smtClean="0">
                <a:solidFill>
                  <a:srgbClr val="FF0000"/>
                </a:solidFill>
              </a:rPr>
              <a:t>Grants!</a:t>
            </a:r>
            <a:endParaRPr lang="en-US" sz="3600" b="1" dirty="0">
              <a:solidFill>
                <a:srgbClr val="FF0000"/>
              </a:solidFill>
            </a:endParaRPr>
          </a:p>
        </p:txBody>
      </p:sp>
    </p:spTree>
    <p:extLst>
      <p:ext uri="{BB962C8B-B14F-4D97-AF65-F5344CB8AC3E}">
        <p14:creationId xmlns:p14="http://schemas.microsoft.com/office/powerpoint/2010/main" val="2099480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Funds Available</a:t>
            </a:r>
            <a:r>
              <a:rPr lang="en-US" b="1" dirty="0" smtClean="0">
                <a:solidFill>
                  <a:srgbClr val="FF0000"/>
                </a:solidFill>
              </a:rPr>
              <a:t> </a:t>
            </a:r>
            <a:r>
              <a:rPr lang="en-US" b="1" dirty="0" smtClean="0"/>
              <a:t>in </a:t>
            </a:r>
            <a:r>
              <a:rPr lang="en-US" b="1" dirty="0" smtClean="0">
                <a:solidFill>
                  <a:srgbClr val="FF0000"/>
                </a:solidFill>
              </a:rPr>
              <a:t>2017-18</a:t>
            </a:r>
            <a:endParaRPr lang="en-US" sz="3600" b="1" dirty="0">
              <a:solidFill>
                <a:srgbClr val="FF0000"/>
              </a:solidFill>
            </a:endParaRPr>
          </a:p>
        </p:txBody>
      </p:sp>
      <p:sp>
        <p:nvSpPr>
          <p:cNvPr id="3" name="Content Placeholder 2"/>
          <p:cNvSpPr>
            <a:spLocks noGrp="1"/>
          </p:cNvSpPr>
          <p:nvPr>
            <p:ph idx="1"/>
          </p:nvPr>
        </p:nvSpPr>
        <p:spPr>
          <a:xfrm>
            <a:off x="457200" y="1600200"/>
            <a:ext cx="8229600" cy="4572000"/>
          </a:xfrm>
        </p:spPr>
        <p:txBody>
          <a:bodyPr>
            <a:normAutofit/>
          </a:bodyPr>
          <a:lstStyle/>
          <a:p>
            <a:pPr marL="0" indent="0">
              <a:buClr>
                <a:srgbClr val="FF0000"/>
              </a:buClr>
              <a:buNone/>
            </a:pPr>
            <a:r>
              <a:rPr lang="en-US" dirty="0" smtClean="0"/>
              <a:t>Grant Funds for IRBCs:</a:t>
            </a:r>
          </a:p>
          <a:p>
            <a:pPr>
              <a:buClr>
                <a:srgbClr val="FF0000"/>
              </a:buClr>
            </a:pPr>
            <a:r>
              <a:rPr lang="en-US" dirty="0" smtClean="0"/>
              <a:t>IRRRB: $370,000</a:t>
            </a:r>
          </a:p>
          <a:p>
            <a:pPr>
              <a:buClr>
                <a:srgbClr val="FF0000"/>
              </a:buClr>
            </a:pPr>
            <a:r>
              <a:rPr lang="en-US" dirty="0" smtClean="0"/>
              <a:t>Blandin Foundation: </a:t>
            </a:r>
            <a:r>
              <a:rPr lang="en-US" sz="2000" dirty="0" smtClean="0"/>
              <a:t>up to </a:t>
            </a:r>
            <a:r>
              <a:rPr lang="en-US" dirty="0" smtClean="0"/>
              <a:t>$200,000</a:t>
            </a:r>
          </a:p>
          <a:p>
            <a:pPr>
              <a:buClr>
                <a:srgbClr val="FF0000"/>
              </a:buClr>
            </a:pPr>
            <a:endParaRPr lang="en-US" dirty="0" smtClean="0"/>
          </a:p>
          <a:p>
            <a:pPr marL="0" indent="0">
              <a:buClr>
                <a:srgbClr val="FF0000"/>
              </a:buClr>
              <a:buNone/>
            </a:pPr>
            <a:r>
              <a:rPr lang="en-US" dirty="0" smtClean="0">
                <a:solidFill>
                  <a:schemeClr val="tx1">
                    <a:lumMod val="50000"/>
                    <a:lumOff val="50000"/>
                  </a:schemeClr>
                </a:solidFill>
              </a:rPr>
              <a:t>Other Blandin Broadband Grants: </a:t>
            </a:r>
            <a:r>
              <a:rPr lang="en-US" sz="2000" dirty="0">
                <a:solidFill>
                  <a:schemeClr val="tx1">
                    <a:lumMod val="50000"/>
                    <a:lumOff val="50000"/>
                  </a:schemeClr>
                </a:solidFill>
              </a:rPr>
              <a:t>up to </a:t>
            </a:r>
            <a:r>
              <a:rPr lang="en-US" dirty="0">
                <a:solidFill>
                  <a:schemeClr val="tx1">
                    <a:lumMod val="50000"/>
                    <a:lumOff val="50000"/>
                  </a:schemeClr>
                </a:solidFill>
              </a:rPr>
              <a:t>$</a:t>
            </a:r>
            <a:r>
              <a:rPr lang="en-US" dirty="0" smtClean="0">
                <a:solidFill>
                  <a:schemeClr val="tx1">
                    <a:lumMod val="50000"/>
                    <a:lumOff val="50000"/>
                  </a:schemeClr>
                </a:solidFill>
              </a:rPr>
              <a:t>750,000</a:t>
            </a:r>
            <a:endParaRPr lang="en-US" dirty="0">
              <a:solidFill>
                <a:schemeClr val="tx1">
                  <a:lumMod val="50000"/>
                  <a:lumOff val="50000"/>
                </a:schemeClr>
              </a:solidFill>
            </a:endParaRPr>
          </a:p>
          <a:p>
            <a:pPr>
              <a:buClr>
                <a:srgbClr val="FF0000"/>
              </a:buClr>
            </a:pPr>
            <a:r>
              <a:rPr lang="en-US" dirty="0" smtClean="0">
                <a:solidFill>
                  <a:schemeClr val="tx1">
                    <a:lumMod val="50000"/>
                    <a:lumOff val="50000"/>
                  </a:schemeClr>
                </a:solidFill>
              </a:rPr>
              <a:t>Blandin Broadband Communities </a:t>
            </a:r>
            <a:r>
              <a:rPr lang="en-US" dirty="0" err="1" smtClean="0">
                <a:solidFill>
                  <a:schemeClr val="tx1">
                    <a:lumMod val="50000"/>
                    <a:lumOff val="50000"/>
                  </a:schemeClr>
                </a:solidFill>
              </a:rPr>
              <a:t>tbd</a:t>
            </a:r>
            <a:r>
              <a:rPr lang="en-US" dirty="0" smtClean="0">
                <a:solidFill>
                  <a:schemeClr val="tx1">
                    <a:lumMod val="50000"/>
                    <a:lumOff val="50000"/>
                  </a:schemeClr>
                </a:solidFill>
              </a:rPr>
              <a:t> (4)</a:t>
            </a:r>
          </a:p>
          <a:p>
            <a:pPr>
              <a:buClr>
                <a:srgbClr val="FF0000"/>
              </a:buClr>
            </a:pPr>
            <a:r>
              <a:rPr lang="en-US" dirty="0" smtClean="0">
                <a:solidFill>
                  <a:schemeClr val="tx1">
                    <a:lumMod val="50000"/>
                    <a:lumOff val="50000"/>
                  </a:schemeClr>
                </a:solidFill>
              </a:rPr>
              <a:t>Statewide Rural grants</a:t>
            </a:r>
          </a:p>
          <a:p>
            <a:pPr>
              <a:buClr>
                <a:srgbClr val="FF0000"/>
              </a:buClr>
            </a:pPr>
            <a:endParaRPr lang="en-US" dirty="0" smtClean="0"/>
          </a:p>
        </p:txBody>
      </p:sp>
    </p:spTree>
    <p:extLst>
      <p:ext uri="{BB962C8B-B14F-4D97-AF65-F5344CB8AC3E}">
        <p14:creationId xmlns:p14="http://schemas.microsoft.com/office/powerpoint/2010/main" val="1481395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Who </a:t>
            </a:r>
            <a:r>
              <a:rPr lang="en-US" b="1" dirty="0"/>
              <a:t>C</a:t>
            </a:r>
            <a:r>
              <a:rPr lang="en-US" b="1" dirty="0" smtClean="0"/>
              <a:t>an </a:t>
            </a:r>
            <a:r>
              <a:rPr lang="en-US" b="1" dirty="0" smtClean="0">
                <a:solidFill>
                  <a:srgbClr val="FF0000"/>
                </a:solidFill>
              </a:rPr>
              <a:t>Apply</a:t>
            </a:r>
            <a:r>
              <a:rPr lang="en-US" b="1" dirty="0" smtClean="0"/>
              <a:t>?</a:t>
            </a:r>
            <a:endParaRPr lang="en-US" sz="3600" b="1" dirty="0"/>
          </a:p>
        </p:txBody>
      </p:sp>
      <p:sp>
        <p:nvSpPr>
          <p:cNvPr id="3" name="Content Placeholder 2"/>
          <p:cNvSpPr>
            <a:spLocks noGrp="1"/>
          </p:cNvSpPr>
          <p:nvPr>
            <p:ph idx="1"/>
          </p:nvPr>
        </p:nvSpPr>
        <p:spPr>
          <a:xfrm>
            <a:off x="457200" y="1600200"/>
            <a:ext cx="8229600" cy="4572000"/>
          </a:xfrm>
        </p:spPr>
        <p:txBody>
          <a:bodyPr>
            <a:normAutofit/>
          </a:bodyPr>
          <a:lstStyle/>
          <a:p>
            <a:pPr>
              <a:buClr>
                <a:srgbClr val="FF0000"/>
              </a:buClr>
            </a:pPr>
            <a:r>
              <a:rPr lang="en-US" dirty="0" smtClean="0"/>
              <a:t>The organization named as sponsor in the IRBC program application</a:t>
            </a:r>
          </a:p>
          <a:p>
            <a:pPr>
              <a:buClr>
                <a:srgbClr val="FF0000"/>
              </a:buClr>
            </a:pPr>
            <a:r>
              <a:rPr lang="en-US" dirty="0" smtClean="0"/>
              <a:t>All applicants must be:</a:t>
            </a:r>
          </a:p>
          <a:p>
            <a:pPr lvl="1"/>
            <a:r>
              <a:rPr lang="en-US" dirty="0" smtClean="0"/>
              <a:t>IRS Status of 501(c)3</a:t>
            </a:r>
          </a:p>
          <a:p>
            <a:pPr lvl="1"/>
            <a:r>
              <a:rPr lang="en-US" dirty="0" smtClean="0"/>
              <a:t>Tribal Government	</a:t>
            </a:r>
          </a:p>
          <a:p>
            <a:pPr lvl="1"/>
            <a:r>
              <a:rPr lang="en-US" dirty="0" smtClean="0"/>
              <a:t>Unit of Government</a:t>
            </a:r>
          </a:p>
          <a:p>
            <a:pPr lvl="1"/>
            <a:endParaRPr lang="en-US" dirty="0"/>
          </a:p>
        </p:txBody>
      </p:sp>
    </p:spTree>
    <p:extLst>
      <p:ext uri="{BB962C8B-B14F-4D97-AF65-F5344CB8AC3E}">
        <p14:creationId xmlns:p14="http://schemas.microsoft.com/office/powerpoint/2010/main" val="1760010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US" b="1" dirty="0" smtClean="0"/>
              <a:t>Application </a:t>
            </a:r>
            <a:r>
              <a:rPr lang="en-US" b="1" dirty="0"/>
              <a:t>is a </a:t>
            </a:r>
            <a:r>
              <a:rPr lang="en-US" b="1" dirty="0" smtClean="0">
                <a:solidFill>
                  <a:srgbClr val="FF0000"/>
                </a:solidFill>
              </a:rPr>
              <a:t>Two-Phase Process</a:t>
            </a:r>
            <a:endParaRPr lang="en-US" sz="3100" b="1" dirty="0">
              <a:solidFill>
                <a:srgbClr val="FF0000"/>
              </a:solidFill>
            </a:endParaRPr>
          </a:p>
        </p:txBody>
      </p:sp>
      <p:sp>
        <p:nvSpPr>
          <p:cNvPr id="3" name="Content Placeholder 2"/>
          <p:cNvSpPr>
            <a:spLocks noGrp="1"/>
          </p:cNvSpPr>
          <p:nvPr>
            <p:ph idx="1"/>
          </p:nvPr>
        </p:nvSpPr>
        <p:spPr>
          <a:xfrm>
            <a:off x="381000" y="1600200"/>
            <a:ext cx="8458200" cy="5029200"/>
          </a:xfrm>
        </p:spPr>
        <p:txBody>
          <a:bodyPr>
            <a:normAutofit/>
          </a:bodyPr>
          <a:lstStyle/>
          <a:p>
            <a:pPr>
              <a:buClr>
                <a:srgbClr val="FF0000"/>
              </a:buClr>
            </a:pPr>
            <a:r>
              <a:rPr lang="en-US" sz="4400" dirty="0" smtClean="0"/>
              <a:t>Phase </a:t>
            </a:r>
            <a:r>
              <a:rPr lang="en-US" sz="4400" dirty="0"/>
              <a:t>I:</a:t>
            </a:r>
          </a:p>
          <a:p>
            <a:pPr lvl="1"/>
            <a:r>
              <a:rPr lang="en-US" sz="3600" dirty="0" smtClean="0"/>
              <a:t>Project </a:t>
            </a:r>
            <a:r>
              <a:rPr lang="en-US" sz="3600" dirty="0"/>
              <a:t>ideas </a:t>
            </a:r>
            <a:r>
              <a:rPr lang="en-US" sz="3600" dirty="0" smtClean="0"/>
              <a:t>will be submitted to, and vetted by, the </a:t>
            </a:r>
            <a:r>
              <a:rPr lang="en-US" sz="3600" dirty="0"/>
              <a:t>local </a:t>
            </a:r>
            <a:r>
              <a:rPr lang="en-US" sz="3600" u="sng" dirty="0" smtClean="0"/>
              <a:t>IRBC </a:t>
            </a:r>
            <a:r>
              <a:rPr lang="en-US" sz="3600" u="sng" dirty="0"/>
              <a:t>Steering Committee</a:t>
            </a:r>
            <a:r>
              <a:rPr lang="en-US" sz="3600" dirty="0"/>
              <a:t>. </a:t>
            </a:r>
            <a:r>
              <a:rPr lang="en-US" sz="3600" dirty="0" smtClean="0"/>
              <a:t>Projects </a:t>
            </a:r>
            <a:r>
              <a:rPr lang="en-US" sz="3600" dirty="0"/>
              <a:t>endorsed by the </a:t>
            </a:r>
            <a:r>
              <a:rPr lang="en-US" sz="3600" dirty="0" smtClean="0"/>
              <a:t>Steering </a:t>
            </a:r>
            <a:r>
              <a:rPr lang="en-US" sz="3600" dirty="0"/>
              <a:t>Committee will be </a:t>
            </a:r>
            <a:r>
              <a:rPr lang="en-US" sz="3600" dirty="0" smtClean="0"/>
              <a:t>included in the full </a:t>
            </a:r>
            <a:r>
              <a:rPr lang="en-US" sz="3600" dirty="0"/>
              <a:t>grant </a:t>
            </a:r>
            <a:r>
              <a:rPr lang="en-US" sz="3600" dirty="0" smtClean="0"/>
              <a:t>application </a:t>
            </a:r>
            <a:r>
              <a:rPr lang="en-US" sz="3600" dirty="0"/>
              <a:t>to the Blandin Foundation.</a:t>
            </a:r>
          </a:p>
          <a:p>
            <a:pPr marL="914400" lvl="2" indent="0">
              <a:buNone/>
            </a:pPr>
            <a:endParaRPr lang="en-US" dirty="0" smtClean="0"/>
          </a:p>
        </p:txBody>
      </p:sp>
    </p:spTree>
    <p:extLst>
      <p:ext uri="{BB962C8B-B14F-4D97-AF65-F5344CB8AC3E}">
        <p14:creationId xmlns:p14="http://schemas.microsoft.com/office/powerpoint/2010/main" val="3684063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US" b="1" dirty="0" smtClean="0"/>
              <a:t>Application </a:t>
            </a:r>
            <a:r>
              <a:rPr lang="en-US" b="1" dirty="0"/>
              <a:t>is a </a:t>
            </a:r>
            <a:r>
              <a:rPr lang="en-US" b="1" dirty="0" smtClean="0">
                <a:solidFill>
                  <a:srgbClr val="FF0000"/>
                </a:solidFill>
              </a:rPr>
              <a:t>Two-Phase Process</a:t>
            </a:r>
            <a:endParaRPr lang="en-US" sz="3100" b="1" dirty="0">
              <a:solidFill>
                <a:srgbClr val="FF0000"/>
              </a:solidFill>
            </a:endParaRPr>
          </a:p>
        </p:txBody>
      </p:sp>
      <p:sp>
        <p:nvSpPr>
          <p:cNvPr id="3" name="Content Placeholder 2"/>
          <p:cNvSpPr>
            <a:spLocks noGrp="1"/>
          </p:cNvSpPr>
          <p:nvPr>
            <p:ph idx="1"/>
          </p:nvPr>
        </p:nvSpPr>
        <p:spPr>
          <a:xfrm>
            <a:off x="381000" y="1600200"/>
            <a:ext cx="8458200" cy="5029200"/>
          </a:xfrm>
        </p:spPr>
        <p:txBody>
          <a:bodyPr>
            <a:normAutofit lnSpcReduction="10000"/>
          </a:bodyPr>
          <a:lstStyle/>
          <a:p>
            <a:pPr>
              <a:buClr>
                <a:srgbClr val="FF0000"/>
              </a:buClr>
            </a:pPr>
            <a:r>
              <a:rPr lang="en-US" sz="4400" dirty="0"/>
              <a:t>Phase II:</a:t>
            </a:r>
          </a:p>
          <a:p>
            <a:pPr lvl="1"/>
            <a:r>
              <a:rPr lang="en-US" sz="3600" dirty="0" smtClean="0"/>
              <a:t>Each IRBC will submit one grant application to Blandin Foundation.</a:t>
            </a:r>
          </a:p>
          <a:p>
            <a:pPr lvl="1"/>
            <a:r>
              <a:rPr lang="en-US" sz="3600" dirty="0" smtClean="0"/>
              <a:t>Grant </a:t>
            </a:r>
            <a:r>
              <a:rPr lang="en-US" sz="3600" dirty="0"/>
              <a:t>applications will be reviewed by the Blandin Broadband Strategy Board. The Strategy Board will consider applications in light of </a:t>
            </a:r>
            <a:r>
              <a:rPr lang="en-US" sz="3600" u="sng" dirty="0"/>
              <a:t>community priorities </a:t>
            </a:r>
            <a:r>
              <a:rPr lang="en-US" sz="3600" dirty="0"/>
              <a:t>along with some </a:t>
            </a:r>
            <a:r>
              <a:rPr lang="en-US" sz="3600" u="sng" dirty="0"/>
              <a:t>standard evaluation criteria</a:t>
            </a:r>
            <a:r>
              <a:rPr lang="en-US" sz="3600" dirty="0"/>
              <a:t>. </a:t>
            </a:r>
          </a:p>
          <a:p>
            <a:pPr marL="914400" lvl="2" indent="0">
              <a:buNone/>
            </a:pPr>
            <a:endParaRPr lang="en-US" dirty="0" smtClean="0"/>
          </a:p>
        </p:txBody>
      </p:sp>
    </p:spTree>
    <p:extLst>
      <p:ext uri="{BB962C8B-B14F-4D97-AF65-F5344CB8AC3E}">
        <p14:creationId xmlns:p14="http://schemas.microsoft.com/office/powerpoint/2010/main" val="37538792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E9EF757EAA82440A1C17303F6D3F338" ma:contentTypeVersion="9" ma:contentTypeDescription="Create a new document." ma:contentTypeScope="" ma:versionID="e49e37ef823ec3d4af9875a52815a43d">
  <xsd:schema xmlns:xsd="http://www.w3.org/2001/XMLSchema" xmlns:xs="http://www.w3.org/2001/XMLSchema" xmlns:p="http://schemas.microsoft.com/office/2006/metadata/properties" xmlns:ns2="a512c50e-df72-4750-9093-b1eeb171f046" targetNamespace="http://schemas.microsoft.com/office/2006/metadata/properties" ma:root="true" ma:fieldsID="b1430b3f2b44979572a53d4f4becbb89" ns2:_="">
    <xsd:import namespace="a512c50e-df72-4750-9093-b1eeb171f046"/>
    <xsd:element name="properties">
      <xsd:complexType>
        <xsd:sequence>
          <xsd:element name="documentManagement">
            <xsd:complexType>
              <xsd:all>
                <xsd:element ref="ns2:Meeting_x0020_Name" minOccurs="0"/>
                <xsd:element ref="ns2:Date"/>
                <xsd:element ref="ns2:Meeting_x0020_Series"/>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12c50e-df72-4750-9093-b1eeb171f046" elementFormDefault="qualified">
    <xsd:import namespace="http://schemas.microsoft.com/office/2006/documentManagement/types"/>
    <xsd:import namespace="http://schemas.microsoft.com/office/infopath/2007/PartnerControls"/>
    <xsd:element name="Meeting_x0020_Name" ma:index="2" nillable="true" ma:displayName="Meeting Name" ma:format="Dropdown" ma:internalName="Meeting_x0020_Name">
      <xsd:simpleType>
        <xsd:restriction base="dms:Choice">
          <xsd:enumeration value="BBC Gathering Dec 10"/>
          <xsd:enumeration value="BBC Gathering May"/>
          <xsd:enumeration value="BBC Gathering Sept 13"/>
          <xsd:enumeration value="BBC Gathering Sept 2016"/>
          <xsd:enumeration value="BBC Kickoff"/>
          <xsd:enumeration value="BBC Kickoff Jan 21-22"/>
          <xsd:enumeration value="BBC May 27-28"/>
          <xsd:enumeration value="BBC MIRC Input Gathering 061014"/>
          <xsd:enumeration value="BBC Strut Your Stuff Tour 2016"/>
          <xsd:enumeration value="Co-op May 5"/>
          <xsd:enumeration value="Coop Meetings"/>
          <xsd:enumeration value="Cooperation Among Coops July 19"/>
          <xsd:enumeration value="Jan 16-17 BBC Kickoff"/>
          <xsd:enumeration value="Jan 28 Broadband Coalition Meeting"/>
          <xsd:enumeration value="Legislative Stakeholder Strategy Session Oct 15"/>
          <xsd:enumeration value="Mar 1 Broadband Coalition Meeting"/>
          <xsd:enumeration value="Mar 9 Legislator Info Session"/>
          <xsd:enumeration value="NRECA Summit on Rural America WA DC"/>
        </xsd:restriction>
      </xsd:simpleType>
    </xsd:element>
    <xsd:element name="Date" ma:index="3" ma:displayName="Date" ma:default="[today]" ma:format="DateOnly" ma:internalName="Date">
      <xsd:simpleType>
        <xsd:restriction base="dms:DateTime"/>
      </xsd:simpleType>
    </xsd:element>
    <xsd:element name="Meeting_x0020_Series" ma:index="13" ma:displayName="Meeting Series" ma:format="Dropdown" ma:internalName="Meeting_x0020_Series">
      <xsd:simpleType>
        <xsd:restriction base="dms:Choice">
          <xsd:enumeration value="Cooperatives"/>
          <xsd:enumeration value="Rural BB Coalition"/>
          <xsd:enumeration value="BBC"/>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ate xmlns="a512c50e-df72-4750-9093-b1eeb171f046">2015-01-21T06:00:00+00:00</Date>
    <Meeting_x0020_Name xmlns="a512c50e-df72-4750-9093-b1eeb171f046">BBC Kickoff Jan 21-22</Meeting_x0020_Name>
    <Meeting_x0020_Series xmlns="a512c50e-df72-4750-9093-b1eeb171f046">BBC</Meeting_x0020_Series>
  </documentManagement>
</p:properties>
</file>

<file path=customXml/itemProps1.xml><?xml version="1.0" encoding="utf-8"?>
<ds:datastoreItem xmlns:ds="http://schemas.openxmlformats.org/officeDocument/2006/customXml" ds:itemID="{0E5AA3CC-159F-4437-A942-511A3AA131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512c50e-df72-4750-9093-b1eeb171f04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D7EEF3E-2CC5-480B-9741-4469283DAA01}">
  <ds:schemaRefs>
    <ds:schemaRef ds:uri="http://schemas.microsoft.com/sharepoint/v3/contenttype/forms"/>
  </ds:schemaRefs>
</ds:datastoreItem>
</file>

<file path=customXml/itemProps3.xml><?xml version="1.0" encoding="utf-8"?>
<ds:datastoreItem xmlns:ds="http://schemas.openxmlformats.org/officeDocument/2006/customXml" ds:itemID="{8BF47243-D071-4744-B667-8F9DF2AF537D}">
  <ds:schemaRefs>
    <ds:schemaRef ds:uri="a512c50e-df72-4750-9093-b1eeb171f046"/>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1061</TotalTime>
  <Words>602</Words>
  <Application>Microsoft Office PowerPoint</Application>
  <PresentationFormat>On-screen Show (4:3)</PresentationFormat>
  <Paragraphs>130</Paragraphs>
  <Slides>20</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Frutiger 55 Roman</vt:lpstr>
      <vt:lpstr>Times New Roman</vt:lpstr>
      <vt:lpstr>Office Theme</vt:lpstr>
      <vt:lpstr>Getting Down to Business</vt:lpstr>
      <vt:lpstr>“Strut Your Stuff” tour</vt:lpstr>
      <vt:lpstr>Strut Your Stuff…</vt:lpstr>
      <vt:lpstr>Strut Your Stuff…</vt:lpstr>
      <vt:lpstr>Funding for BBC Projects</vt:lpstr>
      <vt:lpstr>Funds Available in 2017-18</vt:lpstr>
      <vt:lpstr>Who Can Apply?</vt:lpstr>
      <vt:lpstr>Application is a Two-Phase Process</vt:lpstr>
      <vt:lpstr>Application is a Two-Phase Process</vt:lpstr>
      <vt:lpstr>Grant Application Deadlines</vt:lpstr>
      <vt:lpstr>Grant Matching Requirements</vt:lpstr>
      <vt:lpstr>Grant Classifications</vt:lpstr>
      <vt:lpstr>Grant Reporting</vt:lpstr>
      <vt:lpstr>Grant Reporting</vt:lpstr>
      <vt:lpstr>BBC Grant Application Instructions</vt:lpstr>
      <vt:lpstr>PowerPoint Presentation</vt:lpstr>
      <vt:lpstr>Grant Application Key Items</vt:lpstr>
      <vt:lpstr>Grant Application Key Items</vt:lpstr>
      <vt:lpstr>Grant Application Portal</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IRBC Kick-off Nov 30, 2016</dc:title>
  <dc:creator>Karl</dc:creator>
  <cp:lastModifiedBy>Mary Magnuson</cp:lastModifiedBy>
  <cp:revision>51</cp:revision>
  <cp:lastPrinted>2016-11-30T17:17:31Z</cp:lastPrinted>
  <dcterms:created xsi:type="dcterms:W3CDTF">2015-01-19T15:59:16Z</dcterms:created>
  <dcterms:modified xsi:type="dcterms:W3CDTF">2016-12-08T17:31:59Z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0x0101004E9EF757EAA82440A1C17303F6D3F338</vt:lpwstr>
  </property>
</Properties>
</file>